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60" r:id="rId4"/>
    <p:sldId id="258" r:id="rId5"/>
    <p:sldId id="275" r:id="rId6"/>
    <p:sldId id="283" r:id="rId7"/>
    <p:sldId id="261" r:id="rId8"/>
    <p:sldId id="262" r:id="rId9"/>
    <p:sldId id="278" r:id="rId10"/>
    <p:sldId id="279" r:id="rId11"/>
    <p:sldId id="276" r:id="rId12"/>
    <p:sldId id="277" r:id="rId13"/>
    <p:sldId id="281" r:id="rId14"/>
    <p:sldId id="280" r:id="rId15"/>
    <p:sldId id="284" r:id="rId16"/>
    <p:sldId id="285" r:id="rId17"/>
    <p:sldId id="263" r:id="rId18"/>
    <p:sldId id="286" r:id="rId19"/>
    <p:sldId id="265" r:id="rId20"/>
    <p:sldId id="289" r:id="rId21"/>
    <p:sldId id="264" r:id="rId22"/>
    <p:sldId id="290" r:id="rId23"/>
    <p:sldId id="300" r:id="rId24"/>
    <p:sldId id="296" r:id="rId25"/>
    <p:sldId id="297" r:id="rId26"/>
    <p:sldId id="298" r:id="rId27"/>
    <p:sldId id="266" r:id="rId28"/>
    <p:sldId id="291" r:id="rId29"/>
    <p:sldId id="292" r:id="rId30"/>
    <p:sldId id="293" r:id="rId31"/>
    <p:sldId id="294" r:id="rId32"/>
    <p:sldId id="295" r:id="rId33"/>
    <p:sldId id="299" r:id="rId34"/>
    <p:sldId id="301" r:id="rId35"/>
    <p:sldId id="268" r:id="rId36"/>
    <p:sldId id="267" r:id="rId37"/>
    <p:sldId id="270" r:id="rId38"/>
    <p:sldId id="271" r:id="rId39"/>
    <p:sldId id="27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DD83-BCAD-4730-B020-8B93630BC8D9}" type="doc">
      <dgm:prSet loTypeId="urn:microsoft.com/office/officeart/2008/layout/LinedList" loCatId="list" qsTypeId="urn:microsoft.com/office/officeart/2005/8/quickstyle/simple2" qsCatId="simple" csTypeId="urn:microsoft.com/office/officeart/2005/8/colors/colorful2" csCatId="colorful"/>
      <dgm:spPr/>
      <dgm:t>
        <a:bodyPr/>
        <a:lstStyle/>
        <a:p>
          <a:endParaRPr lang="en-US"/>
        </a:p>
      </dgm:t>
    </dgm:pt>
    <dgm:pt modelId="{2D38DED4-C6CF-4B04-9025-E8ADCCAC258D}">
      <dgm:prSet/>
      <dgm:spPr/>
      <dgm:t>
        <a:bodyPr/>
        <a:lstStyle/>
        <a:p>
          <a:r>
            <a:rPr lang="en-US" dirty="0"/>
            <a:t>Conflicts among the imperial powers</a:t>
          </a:r>
        </a:p>
      </dgm:t>
    </dgm:pt>
    <dgm:pt modelId="{1A9FD543-C070-441B-8DEC-66189649B1FC}" type="parTrans" cxnId="{C4EA2AE2-6D0F-405C-A1FE-1EFAB0702199}">
      <dgm:prSet/>
      <dgm:spPr/>
      <dgm:t>
        <a:bodyPr/>
        <a:lstStyle/>
        <a:p>
          <a:endParaRPr lang="en-US"/>
        </a:p>
      </dgm:t>
    </dgm:pt>
    <dgm:pt modelId="{2483C9B9-3F1C-469A-A0D1-36EFBF7B9AD9}" type="sibTrans" cxnId="{C4EA2AE2-6D0F-405C-A1FE-1EFAB0702199}">
      <dgm:prSet/>
      <dgm:spPr/>
      <dgm:t>
        <a:bodyPr/>
        <a:lstStyle/>
        <a:p>
          <a:endParaRPr lang="en-US"/>
        </a:p>
      </dgm:t>
    </dgm:pt>
    <dgm:pt modelId="{DA8E5409-2559-4F98-8E7E-83726F4A7FBB}">
      <dgm:prSet/>
      <dgm:spPr/>
      <dgm:t>
        <a:bodyPr/>
        <a:lstStyle/>
        <a:p>
          <a:r>
            <a:rPr lang="en-US"/>
            <a:t>Transnational circulation of Enlightenment ideas</a:t>
          </a:r>
        </a:p>
      </dgm:t>
    </dgm:pt>
    <dgm:pt modelId="{9B2AB6C1-9667-4052-88A5-888DD872E78D}" type="parTrans" cxnId="{61628BC2-3DF8-4EE9-9C40-6BAB487B9245}">
      <dgm:prSet/>
      <dgm:spPr/>
      <dgm:t>
        <a:bodyPr/>
        <a:lstStyle/>
        <a:p>
          <a:endParaRPr lang="en-US"/>
        </a:p>
      </dgm:t>
    </dgm:pt>
    <dgm:pt modelId="{EF0E4A9D-F15F-4CA9-A81C-D05A41FFC472}" type="sibTrans" cxnId="{61628BC2-3DF8-4EE9-9C40-6BAB487B9245}">
      <dgm:prSet/>
      <dgm:spPr/>
      <dgm:t>
        <a:bodyPr/>
        <a:lstStyle/>
        <a:p>
          <a:endParaRPr lang="en-US"/>
        </a:p>
      </dgm:t>
    </dgm:pt>
    <dgm:pt modelId="{468B37C0-56EA-4B92-972E-F0A754C16DC7}">
      <dgm:prSet/>
      <dgm:spPr/>
      <dgm:t>
        <a:bodyPr/>
        <a:lstStyle/>
        <a:p>
          <a:r>
            <a:rPr lang="en-US"/>
            <a:t>Social stratification in colonial societies</a:t>
          </a:r>
        </a:p>
      </dgm:t>
    </dgm:pt>
    <dgm:pt modelId="{6063AF02-BE18-43F4-A898-9C2C929EA952}" type="parTrans" cxnId="{170EBBCB-9611-4F66-8A33-A98EF6ADA351}">
      <dgm:prSet/>
      <dgm:spPr/>
      <dgm:t>
        <a:bodyPr/>
        <a:lstStyle/>
        <a:p>
          <a:endParaRPr lang="en-US"/>
        </a:p>
      </dgm:t>
    </dgm:pt>
    <dgm:pt modelId="{AFB672CF-7B6B-4285-8F62-E6879EF2FB47}" type="sibTrans" cxnId="{170EBBCB-9611-4F66-8A33-A98EF6ADA351}">
      <dgm:prSet/>
      <dgm:spPr/>
      <dgm:t>
        <a:bodyPr/>
        <a:lstStyle/>
        <a:p>
          <a:endParaRPr lang="en-US"/>
        </a:p>
      </dgm:t>
    </dgm:pt>
    <dgm:pt modelId="{C283921D-EB08-4CCA-82C0-4644F933D127}" type="pres">
      <dgm:prSet presAssocID="{54C2DD83-BCAD-4730-B020-8B93630BC8D9}" presName="vert0" presStyleCnt="0">
        <dgm:presLayoutVars>
          <dgm:dir/>
          <dgm:animOne val="branch"/>
          <dgm:animLvl val="lvl"/>
        </dgm:presLayoutVars>
      </dgm:prSet>
      <dgm:spPr/>
    </dgm:pt>
    <dgm:pt modelId="{27590F72-8CD2-477F-8AA4-D6F7003C3677}" type="pres">
      <dgm:prSet presAssocID="{2D38DED4-C6CF-4B04-9025-E8ADCCAC258D}" presName="thickLine" presStyleLbl="alignNode1" presStyleIdx="0" presStyleCnt="3"/>
      <dgm:spPr/>
    </dgm:pt>
    <dgm:pt modelId="{318D0569-DA0D-449F-B005-632039412EB1}" type="pres">
      <dgm:prSet presAssocID="{2D38DED4-C6CF-4B04-9025-E8ADCCAC258D}" presName="horz1" presStyleCnt="0"/>
      <dgm:spPr/>
    </dgm:pt>
    <dgm:pt modelId="{FEAB4A78-D293-4C21-B258-A687ABFAB5ED}" type="pres">
      <dgm:prSet presAssocID="{2D38DED4-C6CF-4B04-9025-E8ADCCAC258D}" presName="tx1" presStyleLbl="revTx" presStyleIdx="0" presStyleCnt="3"/>
      <dgm:spPr/>
    </dgm:pt>
    <dgm:pt modelId="{F6F7790A-AC00-4A8E-87F1-8B3B4C15A9F6}" type="pres">
      <dgm:prSet presAssocID="{2D38DED4-C6CF-4B04-9025-E8ADCCAC258D}" presName="vert1" presStyleCnt="0"/>
      <dgm:spPr/>
    </dgm:pt>
    <dgm:pt modelId="{8DA98486-5369-4856-B7C7-4B1085095620}" type="pres">
      <dgm:prSet presAssocID="{DA8E5409-2559-4F98-8E7E-83726F4A7FBB}" presName="thickLine" presStyleLbl="alignNode1" presStyleIdx="1" presStyleCnt="3"/>
      <dgm:spPr/>
    </dgm:pt>
    <dgm:pt modelId="{39C49A0E-E002-41DC-AFDF-D7EF7FE85C18}" type="pres">
      <dgm:prSet presAssocID="{DA8E5409-2559-4F98-8E7E-83726F4A7FBB}" presName="horz1" presStyleCnt="0"/>
      <dgm:spPr/>
    </dgm:pt>
    <dgm:pt modelId="{8430A8C5-364B-4579-9712-EC643AFFD83A}" type="pres">
      <dgm:prSet presAssocID="{DA8E5409-2559-4F98-8E7E-83726F4A7FBB}" presName="tx1" presStyleLbl="revTx" presStyleIdx="1" presStyleCnt="3"/>
      <dgm:spPr/>
    </dgm:pt>
    <dgm:pt modelId="{B95928F3-DAEF-4971-B37C-9A9F80515E17}" type="pres">
      <dgm:prSet presAssocID="{DA8E5409-2559-4F98-8E7E-83726F4A7FBB}" presName="vert1" presStyleCnt="0"/>
      <dgm:spPr/>
    </dgm:pt>
    <dgm:pt modelId="{3FBF1C7F-BC0B-43DC-AC1E-655ED92D472B}" type="pres">
      <dgm:prSet presAssocID="{468B37C0-56EA-4B92-972E-F0A754C16DC7}" presName="thickLine" presStyleLbl="alignNode1" presStyleIdx="2" presStyleCnt="3"/>
      <dgm:spPr/>
    </dgm:pt>
    <dgm:pt modelId="{042E2C43-68F7-43F6-8F3A-400A051C5561}" type="pres">
      <dgm:prSet presAssocID="{468B37C0-56EA-4B92-972E-F0A754C16DC7}" presName="horz1" presStyleCnt="0"/>
      <dgm:spPr/>
    </dgm:pt>
    <dgm:pt modelId="{37528369-0035-4209-A75D-F387348A04A0}" type="pres">
      <dgm:prSet presAssocID="{468B37C0-56EA-4B92-972E-F0A754C16DC7}" presName="tx1" presStyleLbl="revTx" presStyleIdx="2" presStyleCnt="3"/>
      <dgm:spPr/>
    </dgm:pt>
    <dgm:pt modelId="{8378ADBF-9C49-4B20-972E-5AAD6C95CB61}" type="pres">
      <dgm:prSet presAssocID="{468B37C0-56EA-4B92-972E-F0A754C16DC7}" presName="vert1" presStyleCnt="0"/>
      <dgm:spPr/>
    </dgm:pt>
  </dgm:ptLst>
  <dgm:cxnLst>
    <dgm:cxn modelId="{7392C045-E27C-4609-B2A4-C1F1BC29A202}" type="presOf" srcId="{468B37C0-56EA-4B92-972E-F0A754C16DC7}" destId="{37528369-0035-4209-A75D-F387348A04A0}" srcOrd="0" destOrd="0" presId="urn:microsoft.com/office/officeart/2008/layout/LinedList"/>
    <dgm:cxn modelId="{0257AB47-1B8B-4380-9BA6-74765C2FB0AD}" type="presOf" srcId="{54C2DD83-BCAD-4730-B020-8B93630BC8D9}" destId="{C283921D-EB08-4CCA-82C0-4644F933D127}" srcOrd="0" destOrd="0" presId="urn:microsoft.com/office/officeart/2008/layout/LinedList"/>
    <dgm:cxn modelId="{61628BC2-3DF8-4EE9-9C40-6BAB487B9245}" srcId="{54C2DD83-BCAD-4730-B020-8B93630BC8D9}" destId="{DA8E5409-2559-4F98-8E7E-83726F4A7FBB}" srcOrd="1" destOrd="0" parTransId="{9B2AB6C1-9667-4052-88A5-888DD872E78D}" sibTransId="{EF0E4A9D-F15F-4CA9-A81C-D05A41FFC472}"/>
    <dgm:cxn modelId="{170EBBCB-9611-4F66-8A33-A98EF6ADA351}" srcId="{54C2DD83-BCAD-4730-B020-8B93630BC8D9}" destId="{468B37C0-56EA-4B92-972E-F0A754C16DC7}" srcOrd="2" destOrd="0" parTransId="{6063AF02-BE18-43F4-A898-9C2C929EA952}" sibTransId="{AFB672CF-7B6B-4285-8F62-E6879EF2FB47}"/>
    <dgm:cxn modelId="{C4EA2AE2-6D0F-405C-A1FE-1EFAB0702199}" srcId="{54C2DD83-BCAD-4730-B020-8B93630BC8D9}" destId="{2D38DED4-C6CF-4B04-9025-E8ADCCAC258D}" srcOrd="0" destOrd="0" parTransId="{1A9FD543-C070-441B-8DEC-66189649B1FC}" sibTransId="{2483C9B9-3F1C-469A-A0D1-36EFBF7B9AD9}"/>
    <dgm:cxn modelId="{887FF1E6-8499-4B91-8879-8DEEDF46B34F}" type="presOf" srcId="{2D38DED4-C6CF-4B04-9025-E8ADCCAC258D}" destId="{FEAB4A78-D293-4C21-B258-A687ABFAB5ED}" srcOrd="0" destOrd="0" presId="urn:microsoft.com/office/officeart/2008/layout/LinedList"/>
    <dgm:cxn modelId="{024BB1EA-2127-4624-9EB3-B1ABE4461A88}" type="presOf" srcId="{DA8E5409-2559-4F98-8E7E-83726F4A7FBB}" destId="{8430A8C5-364B-4579-9712-EC643AFFD83A}" srcOrd="0" destOrd="0" presId="urn:microsoft.com/office/officeart/2008/layout/LinedList"/>
    <dgm:cxn modelId="{569A7E9B-FF99-479A-AE64-B4694EA76766}" type="presParOf" srcId="{C283921D-EB08-4CCA-82C0-4644F933D127}" destId="{27590F72-8CD2-477F-8AA4-D6F7003C3677}" srcOrd="0" destOrd="0" presId="urn:microsoft.com/office/officeart/2008/layout/LinedList"/>
    <dgm:cxn modelId="{073883D3-7419-4447-8F2D-EC59A3C897EB}" type="presParOf" srcId="{C283921D-EB08-4CCA-82C0-4644F933D127}" destId="{318D0569-DA0D-449F-B005-632039412EB1}" srcOrd="1" destOrd="0" presId="urn:microsoft.com/office/officeart/2008/layout/LinedList"/>
    <dgm:cxn modelId="{DBCF83A8-32B6-4951-9A50-FA48C8178D4D}" type="presParOf" srcId="{318D0569-DA0D-449F-B005-632039412EB1}" destId="{FEAB4A78-D293-4C21-B258-A687ABFAB5ED}" srcOrd="0" destOrd="0" presId="urn:microsoft.com/office/officeart/2008/layout/LinedList"/>
    <dgm:cxn modelId="{C67A7513-F1D8-47B4-8AEA-4E5412C21B8B}" type="presParOf" srcId="{318D0569-DA0D-449F-B005-632039412EB1}" destId="{F6F7790A-AC00-4A8E-87F1-8B3B4C15A9F6}" srcOrd="1" destOrd="0" presId="urn:microsoft.com/office/officeart/2008/layout/LinedList"/>
    <dgm:cxn modelId="{550360B5-C60C-4846-AA1B-22A0580EAD4F}" type="presParOf" srcId="{C283921D-EB08-4CCA-82C0-4644F933D127}" destId="{8DA98486-5369-4856-B7C7-4B1085095620}" srcOrd="2" destOrd="0" presId="urn:microsoft.com/office/officeart/2008/layout/LinedList"/>
    <dgm:cxn modelId="{C2BC4507-D292-4962-81D3-A53F9F705326}" type="presParOf" srcId="{C283921D-EB08-4CCA-82C0-4644F933D127}" destId="{39C49A0E-E002-41DC-AFDF-D7EF7FE85C18}" srcOrd="3" destOrd="0" presId="urn:microsoft.com/office/officeart/2008/layout/LinedList"/>
    <dgm:cxn modelId="{C987B555-65CD-492D-B2BF-5E876973B47A}" type="presParOf" srcId="{39C49A0E-E002-41DC-AFDF-D7EF7FE85C18}" destId="{8430A8C5-364B-4579-9712-EC643AFFD83A}" srcOrd="0" destOrd="0" presId="urn:microsoft.com/office/officeart/2008/layout/LinedList"/>
    <dgm:cxn modelId="{BDD05B61-9464-4074-86CE-4A95D7F411D5}" type="presParOf" srcId="{39C49A0E-E002-41DC-AFDF-D7EF7FE85C18}" destId="{B95928F3-DAEF-4971-B37C-9A9F80515E17}" srcOrd="1" destOrd="0" presId="urn:microsoft.com/office/officeart/2008/layout/LinedList"/>
    <dgm:cxn modelId="{BC719B15-6577-4E83-BFBF-E0663DBE26ED}" type="presParOf" srcId="{C283921D-EB08-4CCA-82C0-4644F933D127}" destId="{3FBF1C7F-BC0B-43DC-AC1E-655ED92D472B}" srcOrd="4" destOrd="0" presId="urn:microsoft.com/office/officeart/2008/layout/LinedList"/>
    <dgm:cxn modelId="{FDF88236-E6DD-4667-B9A2-09641CA9D9F6}" type="presParOf" srcId="{C283921D-EB08-4CCA-82C0-4644F933D127}" destId="{042E2C43-68F7-43F6-8F3A-400A051C5561}" srcOrd="5" destOrd="0" presId="urn:microsoft.com/office/officeart/2008/layout/LinedList"/>
    <dgm:cxn modelId="{18007E08-52F4-42E8-93AC-4FDFD21C343F}" type="presParOf" srcId="{042E2C43-68F7-43F6-8F3A-400A051C5561}" destId="{37528369-0035-4209-A75D-F387348A04A0}" srcOrd="0" destOrd="0" presId="urn:microsoft.com/office/officeart/2008/layout/LinedList"/>
    <dgm:cxn modelId="{31AEF9A0-11B4-4FBA-978E-6720C3B47338}" type="presParOf" srcId="{042E2C43-68F7-43F6-8F3A-400A051C5561}" destId="{8378ADBF-9C49-4B20-972E-5AAD6C95CB6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92143D-7FD3-474A-BD7A-1CAD5309EB51}" type="doc">
      <dgm:prSet loTypeId="urn:microsoft.com/office/officeart/2005/8/layout/process5" loCatId="process" qsTypeId="urn:microsoft.com/office/officeart/2005/8/quickstyle/simple5" qsCatId="simple" csTypeId="urn:microsoft.com/office/officeart/2005/8/colors/colorful5" csCatId="colorful"/>
      <dgm:spPr/>
      <dgm:t>
        <a:bodyPr/>
        <a:lstStyle/>
        <a:p>
          <a:endParaRPr lang="en-US"/>
        </a:p>
      </dgm:t>
    </dgm:pt>
    <dgm:pt modelId="{25FBE914-6FAB-4E53-8A7C-51892F571458}">
      <dgm:prSet/>
      <dgm:spPr/>
      <dgm:t>
        <a:bodyPr/>
        <a:lstStyle/>
        <a:p>
          <a:r>
            <a:rPr lang="en-US" dirty="0"/>
            <a:t>17 June 1789- National Assembly</a:t>
          </a:r>
        </a:p>
      </dgm:t>
    </dgm:pt>
    <dgm:pt modelId="{1B9EE8E9-311A-4533-B3A9-6135445D4016}" type="parTrans" cxnId="{B855A184-76E5-4B1A-8BA8-EA7E6E997485}">
      <dgm:prSet/>
      <dgm:spPr/>
      <dgm:t>
        <a:bodyPr/>
        <a:lstStyle/>
        <a:p>
          <a:endParaRPr lang="en-US"/>
        </a:p>
      </dgm:t>
    </dgm:pt>
    <dgm:pt modelId="{054C18B9-CFF2-46F9-8B68-A7FAD03EE297}" type="sibTrans" cxnId="{B855A184-76E5-4B1A-8BA8-EA7E6E997485}">
      <dgm:prSet/>
      <dgm:spPr/>
      <dgm:t>
        <a:bodyPr/>
        <a:lstStyle/>
        <a:p>
          <a:endParaRPr lang="en-US"/>
        </a:p>
      </dgm:t>
    </dgm:pt>
    <dgm:pt modelId="{3956C98E-B9D6-4E7F-AA75-7A49D00283ED}">
      <dgm:prSet/>
      <dgm:spPr/>
      <dgm:t>
        <a:bodyPr/>
        <a:lstStyle/>
        <a:p>
          <a:r>
            <a:rPr lang="en-US"/>
            <a:t>14 July 1789- Bastille Day</a:t>
          </a:r>
        </a:p>
      </dgm:t>
    </dgm:pt>
    <dgm:pt modelId="{79E48BA8-9D24-41B0-8027-1A29CA6FCC00}" type="parTrans" cxnId="{50291C10-1DC4-4527-A42C-C8673FB22B5E}">
      <dgm:prSet/>
      <dgm:spPr/>
      <dgm:t>
        <a:bodyPr/>
        <a:lstStyle/>
        <a:p>
          <a:endParaRPr lang="en-US"/>
        </a:p>
      </dgm:t>
    </dgm:pt>
    <dgm:pt modelId="{E23A52F2-6698-4195-A187-CA89E06FD2C2}" type="sibTrans" cxnId="{50291C10-1DC4-4527-A42C-C8673FB22B5E}">
      <dgm:prSet/>
      <dgm:spPr/>
      <dgm:t>
        <a:bodyPr/>
        <a:lstStyle/>
        <a:p>
          <a:endParaRPr lang="en-US"/>
        </a:p>
      </dgm:t>
    </dgm:pt>
    <dgm:pt modelId="{EB4F84A0-C0A5-46C1-BB53-DC4951522D08}">
      <dgm:prSet/>
      <dgm:spPr/>
      <dgm:t>
        <a:bodyPr/>
        <a:lstStyle/>
        <a:p>
          <a:r>
            <a:rPr lang="en-US"/>
            <a:t>27 August 1789- “Declaration of the Rights of Man and Citizen”</a:t>
          </a:r>
        </a:p>
      </dgm:t>
    </dgm:pt>
    <dgm:pt modelId="{45E24FAA-7A3F-479E-8C54-4A8250B0E768}" type="parTrans" cxnId="{389BB9D6-9796-472C-A080-616E6B362B00}">
      <dgm:prSet/>
      <dgm:spPr/>
      <dgm:t>
        <a:bodyPr/>
        <a:lstStyle/>
        <a:p>
          <a:endParaRPr lang="en-US"/>
        </a:p>
      </dgm:t>
    </dgm:pt>
    <dgm:pt modelId="{AFA341E5-4327-4A0C-9160-293E4C99A6CB}" type="sibTrans" cxnId="{389BB9D6-9796-472C-A080-616E6B362B00}">
      <dgm:prSet/>
      <dgm:spPr/>
      <dgm:t>
        <a:bodyPr/>
        <a:lstStyle/>
        <a:p>
          <a:endParaRPr lang="en-US"/>
        </a:p>
      </dgm:t>
    </dgm:pt>
    <dgm:pt modelId="{E1A9A898-680B-4564-9EFB-D248E23130B9}">
      <dgm:prSet/>
      <dgm:spPr/>
      <dgm:t>
        <a:bodyPr/>
        <a:lstStyle/>
        <a:p>
          <a:r>
            <a:rPr lang="en-US"/>
            <a:t>5 October 1789- Women’s March on Versailles</a:t>
          </a:r>
        </a:p>
      </dgm:t>
    </dgm:pt>
    <dgm:pt modelId="{7F3A82E2-1A76-4788-8C3D-26F26CAD5A91}" type="parTrans" cxnId="{3467E2F7-6B04-407B-9711-BA10654B6809}">
      <dgm:prSet/>
      <dgm:spPr/>
      <dgm:t>
        <a:bodyPr/>
        <a:lstStyle/>
        <a:p>
          <a:endParaRPr lang="en-US"/>
        </a:p>
      </dgm:t>
    </dgm:pt>
    <dgm:pt modelId="{3B694F34-5A4A-4721-85D8-9BE56E8AC17F}" type="sibTrans" cxnId="{3467E2F7-6B04-407B-9711-BA10654B6809}">
      <dgm:prSet/>
      <dgm:spPr/>
      <dgm:t>
        <a:bodyPr/>
        <a:lstStyle/>
        <a:p>
          <a:endParaRPr lang="en-US"/>
        </a:p>
      </dgm:t>
    </dgm:pt>
    <dgm:pt modelId="{BB48F1BE-86DC-4DF3-BA25-5DCC056FDEC8}">
      <dgm:prSet/>
      <dgm:spPr/>
      <dgm:t>
        <a:bodyPr/>
        <a:lstStyle/>
        <a:p>
          <a:r>
            <a:rPr lang="en-US"/>
            <a:t>5 September 1791- “Declaration of the Rights of Woman and Citizen”</a:t>
          </a:r>
        </a:p>
      </dgm:t>
    </dgm:pt>
    <dgm:pt modelId="{9E01FE1A-2936-4C9C-8696-5D47314A5CE6}" type="parTrans" cxnId="{AC2B336A-D06E-4EED-A1EF-06525D7AAB7B}">
      <dgm:prSet/>
      <dgm:spPr/>
      <dgm:t>
        <a:bodyPr/>
        <a:lstStyle/>
        <a:p>
          <a:endParaRPr lang="en-US"/>
        </a:p>
      </dgm:t>
    </dgm:pt>
    <dgm:pt modelId="{DF2090D6-7C57-4EC3-9EBB-992A92CD04DB}" type="sibTrans" cxnId="{AC2B336A-D06E-4EED-A1EF-06525D7AAB7B}">
      <dgm:prSet/>
      <dgm:spPr/>
      <dgm:t>
        <a:bodyPr/>
        <a:lstStyle/>
        <a:p>
          <a:endParaRPr lang="en-US"/>
        </a:p>
      </dgm:t>
    </dgm:pt>
    <dgm:pt modelId="{0419E897-AF92-410C-80E9-EAD2B645E9A8}">
      <dgm:prSet/>
      <dgm:spPr/>
      <dgm:t>
        <a:bodyPr/>
        <a:lstStyle/>
        <a:p>
          <a:r>
            <a:rPr lang="en-US"/>
            <a:t>21 January 1793- Louis XVI Executed</a:t>
          </a:r>
        </a:p>
      </dgm:t>
    </dgm:pt>
    <dgm:pt modelId="{91673655-BEB3-44C5-B767-DA7BF61082A7}" type="parTrans" cxnId="{4374CB1F-E2C3-4D83-B652-9EDE5B7ABAC5}">
      <dgm:prSet/>
      <dgm:spPr/>
      <dgm:t>
        <a:bodyPr/>
        <a:lstStyle/>
        <a:p>
          <a:endParaRPr lang="en-US"/>
        </a:p>
      </dgm:t>
    </dgm:pt>
    <dgm:pt modelId="{6F53A5E6-EC0A-4804-80A8-7068CA8ADC9E}" type="sibTrans" cxnId="{4374CB1F-E2C3-4D83-B652-9EDE5B7ABAC5}">
      <dgm:prSet/>
      <dgm:spPr/>
      <dgm:t>
        <a:bodyPr/>
        <a:lstStyle/>
        <a:p>
          <a:endParaRPr lang="en-US"/>
        </a:p>
      </dgm:t>
    </dgm:pt>
    <dgm:pt modelId="{7C45E48D-42FE-4B1F-BD7B-1B3CEC472E04}">
      <dgm:prSet/>
      <dgm:spPr/>
      <dgm:t>
        <a:bodyPr/>
        <a:lstStyle/>
        <a:p>
          <a:r>
            <a:rPr lang="en-US"/>
            <a:t>April 1793- Committee of Public Safety Formed</a:t>
          </a:r>
        </a:p>
      </dgm:t>
    </dgm:pt>
    <dgm:pt modelId="{77F83876-57B6-40A8-AE9C-5FCCC37FAEA5}" type="parTrans" cxnId="{A9F5F962-6F7B-472B-818D-4E256069791F}">
      <dgm:prSet/>
      <dgm:spPr/>
      <dgm:t>
        <a:bodyPr/>
        <a:lstStyle/>
        <a:p>
          <a:endParaRPr lang="en-US"/>
        </a:p>
      </dgm:t>
    </dgm:pt>
    <dgm:pt modelId="{DA748C9C-867B-4823-8463-D4EED60BD330}" type="sibTrans" cxnId="{A9F5F962-6F7B-472B-818D-4E256069791F}">
      <dgm:prSet/>
      <dgm:spPr/>
      <dgm:t>
        <a:bodyPr/>
        <a:lstStyle/>
        <a:p>
          <a:endParaRPr lang="en-US"/>
        </a:p>
      </dgm:t>
    </dgm:pt>
    <dgm:pt modelId="{55799159-CD30-4219-9AFE-5935B476F720}">
      <dgm:prSet/>
      <dgm:spPr/>
      <dgm:t>
        <a:bodyPr/>
        <a:lstStyle/>
        <a:p>
          <a:r>
            <a:rPr lang="en-US"/>
            <a:t>1793-1794- Reign of Terror</a:t>
          </a:r>
        </a:p>
      </dgm:t>
    </dgm:pt>
    <dgm:pt modelId="{10F2F17D-FCF7-47A5-B111-EB94AEEEEBE1}" type="parTrans" cxnId="{917F8BA1-2433-4F2C-953E-A4932A65FEBA}">
      <dgm:prSet/>
      <dgm:spPr/>
      <dgm:t>
        <a:bodyPr/>
        <a:lstStyle/>
        <a:p>
          <a:endParaRPr lang="en-US"/>
        </a:p>
      </dgm:t>
    </dgm:pt>
    <dgm:pt modelId="{E8BF81FB-65A3-4221-A222-684BAFB44387}" type="sibTrans" cxnId="{917F8BA1-2433-4F2C-953E-A4932A65FEBA}">
      <dgm:prSet/>
      <dgm:spPr/>
      <dgm:t>
        <a:bodyPr/>
        <a:lstStyle/>
        <a:p>
          <a:endParaRPr lang="en-US"/>
        </a:p>
      </dgm:t>
    </dgm:pt>
    <dgm:pt modelId="{2704A1BD-D1ED-442B-92E0-7A7070080916}">
      <dgm:prSet/>
      <dgm:spPr/>
      <dgm:t>
        <a:bodyPr/>
        <a:lstStyle/>
        <a:p>
          <a:r>
            <a:rPr lang="en-US"/>
            <a:t>27 July 1794- Thermidor</a:t>
          </a:r>
        </a:p>
      </dgm:t>
    </dgm:pt>
    <dgm:pt modelId="{7D05ACD7-D91D-461A-B707-629F7250869D}" type="parTrans" cxnId="{72C13598-AC1E-4894-8FB2-679F0B3B5CE9}">
      <dgm:prSet/>
      <dgm:spPr/>
      <dgm:t>
        <a:bodyPr/>
        <a:lstStyle/>
        <a:p>
          <a:endParaRPr lang="en-US"/>
        </a:p>
      </dgm:t>
    </dgm:pt>
    <dgm:pt modelId="{0C2536F7-9975-4BF6-8323-212A49F80D52}" type="sibTrans" cxnId="{72C13598-AC1E-4894-8FB2-679F0B3B5CE9}">
      <dgm:prSet/>
      <dgm:spPr/>
      <dgm:t>
        <a:bodyPr/>
        <a:lstStyle/>
        <a:p>
          <a:endParaRPr lang="en-US"/>
        </a:p>
      </dgm:t>
    </dgm:pt>
    <dgm:pt modelId="{9C9BD056-BBA0-4746-81A9-D7D81B143BF4}">
      <dgm:prSet/>
      <dgm:spPr/>
      <dgm:t>
        <a:bodyPr/>
        <a:lstStyle/>
        <a:p>
          <a:r>
            <a:rPr lang="en-US"/>
            <a:t>1795-1799- The Directory</a:t>
          </a:r>
        </a:p>
      </dgm:t>
    </dgm:pt>
    <dgm:pt modelId="{BBB6E5A3-B6BA-491E-A391-2F012B89AC50}" type="parTrans" cxnId="{22445861-72D0-4472-9707-5653617138B1}">
      <dgm:prSet/>
      <dgm:spPr/>
      <dgm:t>
        <a:bodyPr/>
        <a:lstStyle/>
        <a:p>
          <a:endParaRPr lang="en-US"/>
        </a:p>
      </dgm:t>
    </dgm:pt>
    <dgm:pt modelId="{9231F472-FECD-4981-9EFE-ADCAB42AEBD3}" type="sibTrans" cxnId="{22445861-72D0-4472-9707-5653617138B1}">
      <dgm:prSet/>
      <dgm:spPr/>
      <dgm:t>
        <a:bodyPr/>
        <a:lstStyle/>
        <a:p>
          <a:endParaRPr lang="en-US"/>
        </a:p>
      </dgm:t>
    </dgm:pt>
    <dgm:pt modelId="{DA56911C-7A70-4E9F-85D4-5EF17FC18CA0}">
      <dgm:prSet/>
      <dgm:spPr/>
      <dgm:t>
        <a:bodyPr/>
        <a:lstStyle/>
        <a:p>
          <a:r>
            <a:rPr lang="en-US"/>
            <a:t>9/10 November 1799- 18</a:t>
          </a:r>
          <a:r>
            <a:rPr lang="en-US" baseline="30000"/>
            <a:t>th</a:t>
          </a:r>
          <a:r>
            <a:rPr lang="en-US"/>
            <a:t> Brumaire</a:t>
          </a:r>
        </a:p>
      </dgm:t>
    </dgm:pt>
    <dgm:pt modelId="{B445CF5C-6101-41C5-BD41-B363DD285A35}" type="parTrans" cxnId="{D9D64839-7791-4B46-A9C3-0ECC0463DE34}">
      <dgm:prSet/>
      <dgm:spPr/>
      <dgm:t>
        <a:bodyPr/>
        <a:lstStyle/>
        <a:p>
          <a:endParaRPr lang="en-US"/>
        </a:p>
      </dgm:t>
    </dgm:pt>
    <dgm:pt modelId="{E849CBC0-019C-42EF-8891-EDF94B0BFB78}" type="sibTrans" cxnId="{D9D64839-7791-4B46-A9C3-0ECC0463DE34}">
      <dgm:prSet/>
      <dgm:spPr/>
      <dgm:t>
        <a:bodyPr/>
        <a:lstStyle/>
        <a:p>
          <a:endParaRPr lang="en-US"/>
        </a:p>
      </dgm:t>
    </dgm:pt>
    <dgm:pt modelId="{652B8FEB-E9A8-49A6-A2D4-E605E208A52C}" type="pres">
      <dgm:prSet presAssocID="{AE92143D-7FD3-474A-BD7A-1CAD5309EB51}" presName="diagram" presStyleCnt="0">
        <dgm:presLayoutVars>
          <dgm:dir/>
          <dgm:resizeHandles val="exact"/>
        </dgm:presLayoutVars>
      </dgm:prSet>
      <dgm:spPr/>
    </dgm:pt>
    <dgm:pt modelId="{64DCB867-09FB-4F81-98F4-D8FECB33C0A4}" type="pres">
      <dgm:prSet presAssocID="{25FBE914-6FAB-4E53-8A7C-51892F571458}" presName="node" presStyleLbl="node1" presStyleIdx="0" presStyleCnt="11">
        <dgm:presLayoutVars>
          <dgm:bulletEnabled val="1"/>
        </dgm:presLayoutVars>
      </dgm:prSet>
      <dgm:spPr/>
    </dgm:pt>
    <dgm:pt modelId="{309928EB-6759-4F6C-92DB-25A69096AF13}" type="pres">
      <dgm:prSet presAssocID="{054C18B9-CFF2-46F9-8B68-A7FAD03EE297}" presName="sibTrans" presStyleLbl="sibTrans2D1" presStyleIdx="0" presStyleCnt="10"/>
      <dgm:spPr/>
    </dgm:pt>
    <dgm:pt modelId="{A914E7D0-6A1A-45DA-AF46-44BD11AB6993}" type="pres">
      <dgm:prSet presAssocID="{054C18B9-CFF2-46F9-8B68-A7FAD03EE297}" presName="connectorText" presStyleLbl="sibTrans2D1" presStyleIdx="0" presStyleCnt="10"/>
      <dgm:spPr/>
    </dgm:pt>
    <dgm:pt modelId="{E74DA16E-6A63-44B7-BA1C-E9F9BE177AE6}" type="pres">
      <dgm:prSet presAssocID="{3956C98E-B9D6-4E7F-AA75-7A49D00283ED}" presName="node" presStyleLbl="node1" presStyleIdx="1" presStyleCnt="11">
        <dgm:presLayoutVars>
          <dgm:bulletEnabled val="1"/>
        </dgm:presLayoutVars>
      </dgm:prSet>
      <dgm:spPr/>
    </dgm:pt>
    <dgm:pt modelId="{422F4885-D5CA-46D5-B07A-EC01B05A1DBE}" type="pres">
      <dgm:prSet presAssocID="{E23A52F2-6698-4195-A187-CA89E06FD2C2}" presName="sibTrans" presStyleLbl="sibTrans2D1" presStyleIdx="1" presStyleCnt="10"/>
      <dgm:spPr/>
    </dgm:pt>
    <dgm:pt modelId="{62A7C8E4-99F5-47A4-8AF2-5FD4BE5D1B52}" type="pres">
      <dgm:prSet presAssocID="{E23A52F2-6698-4195-A187-CA89E06FD2C2}" presName="connectorText" presStyleLbl="sibTrans2D1" presStyleIdx="1" presStyleCnt="10"/>
      <dgm:spPr/>
    </dgm:pt>
    <dgm:pt modelId="{A881BFEE-F19F-4C98-B077-65A1C2F6D3A5}" type="pres">
      <dgm:prSet presAssocID="{EB4F84A0-C0A5-46C1-BB53-DC4951522D08}" presName="node" presStyleLbl="node1" presStyleIdx="2" presStyleCnt="11">
        <dgm:presLayoutVars>
          <dgm:bulletEnabled val="1"/>
        </dgm:presLayoutVars>
      </dgm:prSet>
      <dgm:spPr/>
    </dgm:pt>
    <dgm:pt modelId="{8492EAE0-5D22-4139-B50B-50618FA7CF94}" type="pres">
      <dgm:prSet presAssocID="{AFA341E5-4327-4A0C-9160-293E4C99A6CB}" presName="sibTrans" presStyleLbl="sibTrans2D1" presStyleIdx="2" presStyleCnt="10"/>
      <dgm:spPr/>
    </dgm:pt>
    <dgm:pt modelId="{E8FCC1B0-596A-4720-96A6-05A388DACB0F}" type="pres">
      <dgm:prSet presAssocID="{AFA341E5-4327-4A0C-9160-293E4C99A6CB}" presName="connectorText" presStyleLbl="sibTrans2D1" presStyleIdx="2" presStyleCnt="10"/>
      <dgm:spPr/>
    </dgm:pt>
    <dgm:pt modelId="{E546F5D4-1198-4C7D-8E2C-06986E64B78F}" type="pres">
      <dgm:prSet presAssocID="{E1A9A898-680B-4564-9EFB-D248E23130B9}" presName="node" presStyleLbl="node1" presStyleIdx="3" presStyleCnt="11">
        <dgm:presLayoutVars>
          <dgm:bulletEnabled val="1"/>
        </dgm:presLayoutVars>
      </dgm:prSet>
      <dgm:spPr/>
    </dgm:pt>
    <dgm:pt modelId="{1E76A09A-ABEF-414D-A7C3-BD032707C4C8}" type="pres">
      <dgm:prSet presAssocID="{3B694F34-5A4A-4721-85D8-9BE56E8AC17F}" presName="sibTrans" presStyleLbl="sibTrans2D1" presStyleIdx="3" presStyleCnt="10"/>
      <dgm:spPr/>
    </dgm:pt>
    <dgm:pt modelId="{25E9B5BB-E1C6-46F3-B26B-92209456DEBC}" type="pres">
      <dgm:prSet presAssocID="{3B694F34-5A4A-4721-85D8-9BE56E8AC17F}" presName="connectorText" presStyleLbl="sibTrans2D1" presStyleIdx="3" presStyleCnt="10"/>
      <dgm:spPr/>
    </dgm:pt>
    <dgm:pt modelId="{9B8A4396-1A84-4203-B874-D0A5D36A9236}" type="pres">
      <dgm:prSet presAssocID="{BB48F1BE-86DC-4DF3-BA25-5DCC056FDEC8}" presName="node" presStyleLbl="node1" presStyleIdx="4" presStyleCnt="11">
        <dgm:presLayoutVars>
          <dgm:bulletEnabled val="1"/>
        </dgm:presLayoutVars>
      </dgm:prSet>
      <dgm:spPr/>
    </dgm:pt>
    <dgm:pt modelId="{1EC89275-AD0F-443F-90F7-2A52F375C25B}" type="pres">
      <dgm:prSet presAssocID="{DF2090D6-7C57-4EC3-9EBB-992A92CD04DB}" presName="sibTrans" presStyleLbl="sibTrans2D1" presStyleIdx="4" presStyleCnt="10"/>
      <dgm:spPr/>
    </dgm:pt>
    <dgm:pt modelId="{F40C2875-4479-46CF-A81C-905271A0DCEF}" type="pres">
      <dgm:prSet presAssocID="{DF2090D6-7C57-4EC3-9EBB-992A92CD04DB}" presName="connectorText" presStyleLbl="sibTrans2D1" presStyleIdx="4" presStyleCnt="10"/>
      <dgm:spPr/>
    </dgm:pt>
    <dgm:pt modelId="{05B621A2-2ECC-4A2F-881C-8FA0B788F225}" type="pres">
      <dgm:prSet presAssocID="{0419E897-AF92-410C-80E9-EAD2B645E9A8}" presName="node" presStyleLbl="node1" presStyleIdx="5" presStyleCnt="11">
        <dgm:presLayoutVars>
          <dgm:bulletEnabled val="1"/>
        </dgm:presLayoutVars>
      </dgm:prSet>
      <dgm:spPr/>
    </dgm:pt>
    <dgm:pt modelId="{7EC34FAF-8695-45D7-819F-BF6BB70761C6}" type="pres">
      <dgm:prSet presAssocID="{6F53A5E6-EC0A-4804-80A8-7068CA8ADC9E}" presName="sibTrans" presStyleLbl="sibTrans2D1" presStyleIdx="5" presStyleCnt="10"/>
      <dgm:spPr/>
    </dgm:pt>
    <dgm:pt modelId="{4C05DCAD-F20B-4373-9E3A-04E0D9B71969}" type="pres">
      <dgm:prSet presAssocID="{6F53A5E6-EC0A-4804-80A8-7068CA8ADC9E}" presName="connectorText" presStyleLbl="sibTrans2D1" presStyleIdx="5" presStyleCnt="10"/>
      <dgm:spPr/>
    </dgm:pt>
    <dgm:pt modelId="{BFD1CA36-DB84-432C-935F-85C535E12C80}" type="pres">
      <dgm:prSet presAssocID="{7C45E48D-42FE-4B1F-BD7B-1B3CEC472E04}" presName="node" presStyleLbl="node1" presStyleIdx="6" presStyleCnt="11">
        <dgm:presLayoutVars>
          <dgm:bulletEnabled val="1"/>
        </dgm:presLayoutVars>
      </dgm:prSet>
      <dgm:spPr/>
    </dgm:pt>
    <dgm:pt modelId="{78E387BB-C90E-4A30-9BD1-399B6256812F}" type="pres">
      <dgm:prSet presAssocID="{DA748C9C-867B-4823-8463-D4EED60BD330}" presName="sibTrans" presStyleLbl="sibTrans2D1" presStyleIdx="6" presStyleCnt="10"/>
      <dgm:spPr/>
    </dgm:pt>
    <dgm:pt modelId="{9DCFCE21-9036-4598-ADE8-4B443E0D7208}" type="pres">
      <dgm:prSet presAssocID="{DA748C9C-867B-4823-8463-D4EED60BD330}" presName="connectorText" presStyleLbl="sibTrans2D1" presStyleIdx="6" presStyleCnt="10"/>
      <dgm:spPr/>
    </dgm:pt>
    <dgm:pt modelId="{98FB39A4-6D0E-48DF-9461-1544D8121671}" type="pres">
      <dgm:prSet presAssocID="{55799159-CD30-4219-9AFE-5935B476F720}" presName="node" presStyleLbl="node1" presStyleIdx="7" presStyleCnt="11">
        <dgm:presLayoutVars>
          <dgm:bulletEnabled val="1"/>
        </dgm:presLayoutVars>
      </dgm:prSet>
      <dgm:spPr/>
    </dgm:pt>
    <dgm:pt modelId="{0CE7A1A6-6EC9-4C5A-8B5B-BA4559650EF7}" type="pres">
      <dgm:prSet presAssocID="{E8BF81FB-65A3-4221-A222-684BAFB44387}" presName="sibTrans" presStyleLbl="sibTrans2D1" presStyleIdx="7" presStyleCnt="10"/>
      <dgm:spPr/>
    </dgm:pt>
    <dgm:pt modelId="{5669F509-C908-46D3-B2BE-8BFA12EA6AEF}" type="pres">
      <dgm:prSet presAssocID="{E8BF81FB-65A3-4221-A222-684BAFB44387}" presName="connectorText" presStyleLbl="sibTrans2D1" presStyleIdx="7" presStyleCnt="10"/>
      <dgm:spPr/>
    </dgm:pt>
    <dgm:pt modelId="{340E51BA-9881-4018-AC05-5EC765BE1018}" type="pres">
      <dgm:prSet presAssocID="{2704A1BD-D1ED-442B-92E0-7A7070080916}" presName="node" presStyleLbl="node1" presStyleIdx="8" presStyleCnt="11">
        <dgm:presLayoutVars>
          <dgm:bulletEnabled val="1"/>
        </dgm:presLayoutVars>
      </dgm:prSet>
      <dgm:spPr/>
    </dgm:pt>
    <dgm:pt modelId="{A7DC2188-4D4A-451F-BB52-8A1036011C4A}" type="pres">
      <dgm:prSet presAssocID="{0C2536F7-9975-4BF6-8323-212A49F80D52}" presName="sibTrans" presStyleLbl="sibTrans2D1" presStyleIdx="8" presStyleCnt="10"/>
      <dgm:spPr/>
    </dgm:pt>
    <dgm:pt modelId="{2292CEF0-3AD8-4741-92C9-3A4092F3D5EF}" type="pres">
      <dgm:prSet presAssocID="{0C2536F7-9975-4BF6-8323-212A49F80D52}" presName="connectorText" presStyleLbl="sibTrans2D1" presStyleIdx="8" presStyleCnt="10"/>
      <dgm:spPr/>
    </dgm:pt>
    <dgm:pt modelId="{E661D246-5F6C-4AE5-95CE-2F35095BBAF5}" type="pres">
      <dgm:prSet presAssocID="{9C9BD056-BBA0-4746-81A9-D7D81B143BF4}" presName="node" presStyleLbl="node1" presStyleIdx="9" presStyleCnt="11">
        <dgm:presLayoutVars>
          <dgm:bulletEnabled val="1"/>
        </dgm:presLayoutVars>
      </dgm:prSet>
      <dgm:spPr/>
    </dgm:pt>
    <dgm:pt modelId="{2C5A48E2-F089-4E84-BF9B-738A9CAB8CA2}" type="pres">
      <dgm:prSet presAssocID="{9231F472-FECD-4981-9EFE-ADCAB42AEBD3}" presName="sibTrans" presStyleLbl="sibTrans2D1" presStyleIdx="9" presStyleCnt="10"/>
      <dgm:spPr/>
    </dgm:pt>
    <dgm:pt modelId="{9443D4AE-63E2-46F2-97A8-4DE0678BFB1F}" type="pres">
      <dgm:prSet presAssocID="{9231F472-FECD-4981-9EFE-ADCAB42AEBD3}" presName="connectorText" presStyleLbl="sibTrans2D1" presStyleIdx="9" presStyleCnt="10"/>
      <dgm:spPr/>
    </dgm:pt>
    <dgm:pt modelId="{43D59F5F-66E6-43E9-9EA2-58DD21AAC44E}" type="pres">
      <dgm:prSet presAssocID="{DA56911C-7A70-4E9F-85D4-5EF17FC18CA0}" presName="node" presStyleLbl="node1" presStyleIdx="10" presStyleCnt="11">
        <dgm:presLayoutVars>
          <dgm:bulletEnabled val="1"/>
        </dgm:presLayoutVars>
      </dgm:prSet>
      <dgm:spPr/>
    </dgm:pt>
  </dgm:ptLst>
  <dgm:cxnLst>
    <dgm:cxn modelId="{5CC3180C-315A-4737-A841-71DBC0D4B9D0}" type="presOf" srcId="{25FBE914-6FAB-4E53-8A7C-51892F571458}" destId="{64DCB867-09FB-4F81-98F4-D8FECB33C0A4}" srcOrd="0" destOrd="0" presId="urn:microsoft.com/office/officeart/2005/8/layout/process5"/>
    <dgm:cxn modelId="{50291C10-1DC4-4527-A42C-C8673FB22B5E}" srcId="{AE92143D-7FD3-474A-BD7A-1CAD5309EB51}" destId="{3956C98E-B9D6-4E7F-AA75-7A49D00283ED}" srcOrd="1" destOrd="0" parTransId="{79E48BA8-9D24-41B0-8027-1A29CA6FCC00}" sibTransId="{E23A52F2-6698-4195-A187-CA89E06FD2C2}"/>
    <dgm:cxn modelId="{D4FD5711-09F5-48F1-BE73-A02821A430F0}" type="presOf" srcId="{3956C98E-B9D6-4E7F-AA75-7A49D00283ED}" destId="{E74DA16E-6A63-44B7-BA1C-E9F9BE177AE6}" srcOrd="0" destOrd="0" presId="urn:microsoft.com/office/officeart/2005/8/layout/process5"/>
    <dgm:cxn modelId="{53028C1B-CEBE-480D-A08E-1B1B59D91DFF}" type="presOf" srcId="{DA56911C-7A70-4E9F-85D4-5EF17FC18CA0}" destId="{43D59F5F-66E6-43E9-9EA2-58DD21AAC44E}" srcOrd="0" destOrd="0" presId="urn:microsoft.com/office/officeart/2005/8/layout/process5"/>
    <dgm:cxn modelId="{4374CB1F-E2C3-4D83-B652-9EDE5B7ABAC5}" srcId="{AE92143D-7FD3-474A-BD7A-1CAD5309EB51}" destId="{0419E897-AF92-410C-80E9-EAD2B645E9A8}" srcOrd="5" destOrd="0" parTransId="{91673655-BEB3-44C5-B767-DA7BF61082A7}" sibTransId="{6F53A5E6-EC0A-4804-80A8-7068CA8ADC9E}"/>
    <dgm:cxn modelId="{D906E225-5495-488A-9896-3BDA969A46EE}" type="presOf" srcId="{9231F472-FECD-4981-9EFE-ADCAB42AEBD3}" destId="{9443D4AE-63E2-46F2-97A8-4DE0678BFB1F}" srcOrd="1" destOrd="0" presId="urn:microsoft.com/office/officeart/2005/8/layout/process5"/>
    <dgm:cxn modelId="{9005322B-5E9F-447F-886E-4120B140B7F9}" type="presOf" srcId="{0419E897-AF92-410C-80E9-EAD2B645E9A8}" destId="{05B621A2-2ECC-4A2F-881C-8FA0B788F225}" srcOrd="0" destOrd="0" presId="urn:microsoft.com/office/officeart/2005/8/layout/process5"/>
    <dgm:cxn modelId="{D0C8A92E-8003-4F5B-8C8B-9B6D38CA6802}" type="presOf" srcId="{E1A9A898-680B-4564-9EFB-D248E23130B9}" destId="{E546F5D4-1198-4C7D-8E2C-06986E64B78F}" srcOrd="0" destOrd="0" presId="urn:microsoft.com/office/officeart/2005/8/layout/process5"/>
    <dgm:cxn modelId="{DD9E6333-4512-41BB-96AB-F9765BE2694B}" type="presOf" srcId="{0C2536F7-9975-4BF6-8323-212A49F80D52}" destId="{2292CEF0-3AD8-4741-92C9-3A4092F3D5EF}" srcOrd="1" destOrd="0" presId="urn:microsoft.com/office/officeart/2005/8/layout/process5"/>
    <dgm:cxn modelId="{D9D64839-7791-4B46-A9C3-0ECC0463DE34}" srcId="{AE92143D-7FD3-474A-BD7A-1CAD5309EB51}" destId="{DA56911C-7A70-4E9F-85D4-5EF17FC18CA0}" srcOrd="10" destOrd="0" parTransId="{B445CF5C-6101-41C5-BD41-B363DD285A35}" sibTransId="{E849CBC0-019C-42EF-8891-EDF94B0BFB78}"/>
    <dgm:cxn modelId="{49C5403B-78F2-4C9A-B2FA-A256C42BD42F}" type="presOf" srcId="{054C18B9-CFF2-46F9-8B68-A7FAD03EE297}" destId="{A914E7D0-6A1A-45DA-AF46-44BD11AB6993}" srcOrd="1" destOrd="0" presId="urn:microsoft.com/office/officeart/2005/8/layout/process5"/>
    <dgm:cxn modelId="{A1C03D3F-C3F8-496F-BEE7-19D29575C76C}" type="presOf" srcId="{6F53A5E6-EC0A-4804-80A8-7068CA8ADC9E}" destId="{4C05DCAD-F20B-4373-9E3A-04E0D9B71969}" srcOrd="1" destOrd="0" presId="urn:microsoft.com/office/officeart/2005/8/layout/process5"/>
    <dgm:cxn modelId="{A8E1EB3F-F987-4355-AF01-FF23759EE691}" type="presOf" srcId="{AFA341E5-4327-4A0C-9160-293E4C99A6CB}" destId="{8492EAE0-5D22-4139-B50B-50618FA7CF94}" srcOrd="0" destOrd="0" presId="urn:microsoft.com/office/officeart/2005/8/layout/process5"/>
    <dgm:cxn modelId="{50A0745D-2B96-4A12-ABD8-F5F62E0FFE36}" type="presOf" srcId="{2704A1BD-D1ED-442B-92E0-7A7070080916}" destId="{340E51BA-9881-4018-AC05-5EC765BE1018}" srcOrd="0" destOrd="0" presId="urn:microsoft.com/office/officeart/2005/8/layout/process5"/>
    <dgm:cxn modelId="{22445861-72D0-4472-9707-5653617138B1}" srcId="{AE92143D-7FD3-474A-BD7A-1CAD5309EB51}" destId="{9C9BD056-BBA0-4746-81A9-D7D81B143BF4}" srcOrd="9" destOrd="0" parTransId="{BBB6E5A3-B6BA-491E-A391-2F012B89AC50}" sibTransId="{9231F472-FECD-4981-9EFE-ADCAB42AEBD3}"/>
    <dgm:cxn modelId="{BB2A7C42-DDF6-4D36-928D-D90AB222D1B9}" type="presOf" srcId="{0C2536F7-9975-4BF6-8323-212A49F80D52}" destId="{A7DC2188-4D4A-451F-BB52-8A1036011C4A}" srcOrd="0" destOrd="0" presId="urn:microsoft.com/office/officeart/2005/8/layout/process5"/>
    <dgm:cxn modelId="{A9F5F962-6F7B-472B-818D-4E256069791F}" srcId="{AE92143D-7FD3-474A-BD7A-1CAD5309EB51}" destId="{7C45E48D-42FE-4B1F-BD7B-1B3CEC472E04}" srcOrd="6" destOrd="0" parTransId="{77F83876-57B6-40A8-AE9C-5FCCC37FAEA5}" sibTransId="{DA748C9C-867B-4823-8463-D4EED60BD330}"/>
    <dgm:cxn modelId="{79EBCE43-7B9E-4F9F-96B8-697167E20738}" type="presOf" srcId="{3B694F34-5A4A-4721-85D8-9BE56E8AC17F}" destId="{1E76A09A-ABEF-414D-A7C3-BD032707C4C8}" srcOrd="0" destOrd="0" presId="urn:microsoft.com/office/officeart/2005/8/layout/process5"/>
    <dgm:cxn modelId="{F9ECD163-1146-48E6-B18C-F65AEAED69BF}" type="presOf" srcId="{EB4F84A0-C0A5-46C1-BB53-DC4951522D08}" destId="{A881BFEE-F19F-4C98-B077-65A1C2F6D3A5}" srcOrd="0" destOrd="0" presId="urn:microsoft.com/office/officeart/2005/8/layout/process5"/>
    <dgm:cxn modelId="{5EFF0C45-935E-4C54-AEE8-4650A10CF545}" type="presOf" srcId="{AE92143D-7FD3-474A-BD7A-1CAD5309EB51}" destId="{652B8FEB-E9A8-49A6-A2D4-E605E208A52C}" srcOrd="0" destOrd="0" presId="urn:microsoft.com/office/officeart/2005/8/layout/process5"/>
    <dgm:cxn modelId="{AC2B336A-D06E-4EED-A1EF-06525D7AAB7B}" srcId="{AE92143D-7FD3-474A-BD7A-1CAD5309EB51}" destId="{BB48F1BE-86DC-4DF3-BA25-5DCC056FDEC8}" srcOrd="4" destOrd="0" parTransId="{9E01FE1A-2936-4C9C-8696-5D47314A5CE6}" sibTransId="{DF2090D6-7C57-4EC3-9EBB-992A92CD04DB}"/>
    <dgm:cxn modelId="{53C2B357-CE33-45A7-BA06-BCF25201B2BF}" type="presOf" srcId="{9C9BD056-BBA0-4746-81A9-D7D81B143BF4}" destId="{E661D246-5F6C-4AE5-95CE-2F35095BBAF5}" srcOrd="0" destOrd="0" presId="urn:microsoft.com/office/officeart/2005/8/layout/process5"/>
    <dgm:cxn modelId="{2DAA817F-E367-421F-89B9-5A95DC09F958}" type="presOf" srcId="{7C45E48D-42FE-4B1F-BD7B-1B3CEC472E04}" destId="{BFD1CA36-DB84-432C-935F-85C535E12C80}" srcOrd="0" destOrd="0" presId="urn:microsoft.com/office/officeart/2005/8/layout/process5"/>
    <dgm:cxn modelId="{B855A184-76E5-4B1A-8BA8-EA7E6E997485}" srcId="{AE92143D-7FD3-474A-BD7A-1CAD5309EB51}" destId="{25FBE914-6FAB-4E53-8A7C-51892F571458}" srcOrd="0" destOrd="0" parTransId="{1B9EE8E9-311A-4533-B3A9-6135445D4016}" sibTransId="{054C18B9-CFF2-46F9-8B68-A7FAD03EE297}"/>
    <dgm:cxn modelId="{F3A9EE97-B98E-4F73-BA75-8F42BC80027B}" type="presOf" srcId="{9231F472-FECD-4981-9EFE-ADCAB42AEBD3}" destId="{2C5A48E2-F089-4E84-BF9B-738A9CAB8CA2}" srcOrd="0" destOrd="0" presId="urn:microsoft.com/office/officeart/2005/8/layout/process5"/>
    <dgm:cxn modelId="{72C13598-AC1E-4894-8FB2-679F0B3B5CE9}" srcId="{AE92143D-7FD3-474A-BD7A-1CAD5309EB51}" destId="{2704A1BD-D1ED-442B-92E0-7A7070080916}" srcOrd="8" destOrd="0" parTransId="{7D05ACD7-D91D-461A-B707-629F7250869D}" sibTransId="{0C2536F7-9975-4BF6-8323-212A49F80D52}"/>
    <dgm:cxn modelId="{03DBDAA0-ADDB-4F35-8DE3-E3B2263A3DFB}" type="presOf" srcId="{6F53A5E6-EC0A-4804-80A8-7068CA8ADC9E}" destId="{7EC34FAF-8695-45D7-819F-BF6BB70761C6}" srcOrd="0" destOrd="0" presId="urn:microsoft.com/office/officeart/2005/8/layout/process5"/>
    <dgm:cxn modelId="{917F8BA1-2433-4F2C-953E-A4932A65FEBA}" srcId="{AE92143D-7FD3-474A-BD7A-1CAD5309EB51}" destId="{55799159-CD30-4219-9AFE-5935B476F720}" srcOrd="7" destOrd="0" parTransId="{10F2F17D-FCF7-47A5-B111-EB94AEEEEBE1}" sibTransId="{E8BF81FB-65A3-4221-A222-684BAFB44387}"/>
    <dgm:cxn modelId="{0544A8A5-05C3-47FC-BC97-66ED113E6DCA}" type="presOf" srcId="{3B694F34-5A4A-4721-85D8-9BE56E8AC17F}" destId="{25E9B5BB-E1C6-46F3-B26B-92209456DEBC}" srcOrd="1" destOrd="0" presId="urn:microsoft.com/office/officeart/2005/8/layout/process5"/>
    <dgm:cxn modelId="{51710AB6-0E6B-42DB-A806-9E56506ED52C}" type="presOf" srcId="{DF2090D6-7C57-4EC3-9EBB-992A92CD04DB}" destId="{F40C2875-4479-46CF-A81C-905271A0DCEF}" srcOrd="1" destOrd="0" presId="urn:microsoft.com/office/officeart/2005/8/layout/process5"/>
    <dgm:cxn modelId="{69DCBCBB-DB5E-47E0-BC37-FE3D1B474D87}" type="presOf" srcId="{054C18B9-CFF2-46F9-8B68-A7FAD03EE297}" destId="{309928EB-6759-4F6C-92DB-25A69096AF13}" srcOrd="0" destOrd="0" presId="urn:microsoft.com/office/officeart/2005/8/layout/process5"/>
    <dgm:cxn modelId="{9E3E53BD-790E-463A-8D9F-7D798838C69C}" type="presOf" srcId="{E8BF81FB-65A3-4221-A222-684BAFB44387}" destId="{5669F509-C908-46D3-B2BE-8BFA12EA6AEF}" srcOrd="1" destOrd="0" presId="urn:microsoft.com/office/officeart/2005/8/layout/process5"/>
    <dgm:cxn modelId="{D759AFBD-62FD-4B93-AB56-28F01C0590B4}" type="presOf" srcId="{DA748C9C-867B-4823-8463-D4EED60BD330}" destId="{78E387BB-C90E-4A30-9BD1-399B6256812F}" srcOrd="0" destOrd="0" presId="urn:microsoft.com/office/officeart/2005/8/layout/process5"/>
    <dgm:cxn modelId="{8A4FEBBD-B7D9-43D2-B465-66C0BC9928F0}" type="presOf" srcId="{E23A52F2-6698-4195-A187-CA89E06FD2C2}" destId="{422F4885-D5CA-46D5-B07A-EC01B05A1DBE}" srcOrd="0" destOrd="0" presId="urn:microsoft.com/office/officeart/2005/8/layout/process5"/>
    <dgm:cxn modelId="{BE5A29C0-B0C3-45E5-93EA-DAEFAD77FC31}" type="presOf" srcId="{DA748C9C-867B-4823-8463-D4EED60BD330}" destId="{9DCFCE21-9036-4598-ADE8-4B443E0D7208}" srcOrd="1" destOrd="0" presId="urn:microsoft.com/office/officeart/2005/8/layout/process5"/>
    <dgm:cxn modelId="{477DDACD-2A85-41FE-98B5-1B505F502F0F}" type="presOf" srcId="{AFA341E5-4327-4A0C-9160-293E4C99A6CB}" destId="{E8FCC1B0-596A-4720-96A6-05A388DACB0F}" srcOrd="1" destOrd="0" presId="urn:microsoft.com/office/officeart/2005/8/layout/process5"/>
    <dgm:cxn modelId="{73BB09D1-4770-41B8-8F5C-6CB3190E708D}" type="presOf" srcId="{BB48F1BE-86DC-4DF3-BA25-5DCC056FDEC8}" destId="{9B8A4396-1A84-4203-B874-D0A5D36A9236}" srcOrd="0" destOrd="0" presId="urn:microsoft.com/office/officeart/2005/8/layout/process5"/>
    <dgm:cxn modelId="{389BB9D6-9796-472C-A080-616E6B362B00}" srcId="{AE92143D-7FD3-474A-BD7A-1CAD5309EB51}" destId="{EB4F84A0-C0A5-46C1-BB53-DC4951522D08}" srcOrd="2" destOrd="0" parTransId="{45E24FAA-7A3F-479E-8C54-4A8250B0E768}" sibTransId="{AFA341E5-4327-4A0C-9160-293E4C99A6CB}"/>
    <dgm:cxn modelId="{4ADA7CEA-65A9-445C-A714-903941A4D5FD}" type="presOf" srcId="{55799159-CD30-4219-9AFE-5935B476F720}" destId="{98FB39A4-6D0E-48DF-9461-1544D8121671}" srcOrd="0" destOrd="0" presId="urn:microsoft.com/office/officeart/2005/8/layout/process5"/>
    <dgm:cxn modelId="{7BF635F2-C2E7-4E0A-A49E-5ECA094ADE44}" type="presOf" srcId="{DF2090D6-7C57-4EC3-9EBB-992A92CD04DB}" destId="{1EC89275-AD0F-443F-90F7-2A52F375C25B}" srcOrd="0" destOrd="0" presId="urn:microsoft.com/office/officeart/2005/8/layout/process5"/>
    <dgm:cxn modelId="{C936B2F4-D173-4405-BC28-8A90E3B1D9BD}" type="presOf" srcId="{E23A52F2-6698-4195-A187-CA89E06FD2C2}" destId="{62A7C8E4-99F5-47A4-8AF2-5FD4BE5D1B52}" srcOrd="1" destOrd="0" presId="urn:microsoft.com/office/officeart/2005/8/layout/process5"/>
    <dgm:cxn modelId="{3467E2F7-6B04-407B-9711-BA10654B6809}" srcId="{AE92143D-7FD3-474A-BD7A-1CAD5309EB51}" destId="{E1A9A898-680B-4564-9EFB-D248E23130B9}" srcOrd="3" destOrd="0" parTransId="{7F3A82E2-1A76-4788-8C3D-26F26CAD5A91}" sibTransId="{3B694F34-5A4A-4721-85D8-9BE56E8AC17F}"/>
    <dgm:cxn modelId="{D82671FC-C9C7-4DCD-AD82-AE748C2F6D94}" type="presOf" srcId="{E8BF81FB-65A3-4221-A222-684BAFB44387}" destId="{0CE7A1A6-6EC9-4C5A-8B5B-BA4559650EF7}" srcOrd="0" destOrd="0" presId="urn:microsoft.com/office/officeart/2005/8/layout/process5"/>
    <dgm:cxn modelId="{C54F4B9F-2AC5-4104-A123-26555B9AD931}" type="presParOf" srcId="{652B8FEB-E9A8-49A6-A2D4-E605E208A52C}" destId="{64DCB867-09FB-4F81-98F4-D8FECB33C0A4}" srcOrd="0" destOrd="0" presId="urn:microsoft.com/office/officeart/2005/8/layout/process5"/>
    <dgm:cxn modelId="{9A83009A-8297-4439-9DF2-4C050622172E}" type="presParOf" srcId="{652B8FEB-E9A8-49A6-A2D4-E605E208A52C}" destId="{309928EB-6759-4F6C-92DB-25A69096AF13}" srcOrd="1" destOrd="0" presId="urn:microsoft.com/office/officeart/2005/8/layout/process5"/>
    <dgm:cxn modelId="{0A1767FC-CD80-4798-95C4-15B249B70577}" type="presParOf" srcId="{309928EB-6759-4F6C-92DB-25A69096AF13}" destId="{A914E7D0-6A1A-45DA-AF46-44BD11AB6993}" srcOrd="0" destOrd="0" presId="urn:microsoft.com/office/officeart/2005/8/layout/process5"/>
    <dgm:cxn modelId="{76526D6C-73A7-4AE1-A89C-97EBA8A2A2EB}" type="presParOf" srcId="{652B8FEB-E9A8-49A6-A2D4-E605E208A52C}" destId="{E74DA16E-6A63-44B7-BA1C-E9F9BE177AE6}" srcOrd="2" destOrd="0" presId="urn:microsoft.com/office/officeart/2005/8/layout/process5"/>
    <dgm:cxn modelId="{F36BBE67-96B9-448F-92A5-5D0EF92C02DE}" type="presParOf" srcId="{652B8FEB-E9A8-49A6-A2D4-E605E208A52C}" destId="{422F4885-D5CA-46D5-B07A-EC01B05A1DBE}" srcOrd="3" destOrd="0" presId="urn:microsoft.com/office/officeart/2005/8/layout/process5"/>
    <dgm:cxn modelId="{DE51F74A-B70C-44E3-9319-0969818525F5}" type="presParOf" srcId="{422F4885-D5CA-46D5-B07A-EC01B05A1DBE}" destId="{62A7C8E4-99F5-47A4-8AF2-5FD4BE5D1B52}" srcOrd="0" destOrd="0" presId="urn:microsoft.com/office/officeart/2005/8/layout/process5"/>
    <dgm:cxn modelId="{8DB43E46-3114-446E-97B1-0A834A2D2940}" type="presParOf" srcId="{652B8FEB-E9A8-49A6-A2D4-E605E208A52C}" destId="{A881BFEE-F19F-4C98-B077-65A1C2F6D3A5}" srcOrd="4" destOrd="0" presId="urn:microsoft.com/office/officeart/2005/8/layout/process5"/>
    <dgm:cxn modelId="{BD980B3F-AA42-4731-83C8-292C46631904}" type="presParOf" srcId="{652B8FEB-E9A8-49A6-A2D4-E605E208A52C}" destId="{8492EAE0-5D22-4139-B50B-50618FA7CF94}" srcOrd="5" destOrd="0" presId="urn:microsoft.com/office/officeart/2005/8/layout/process5"/>
    <dgm:cxn modelId="{CA023A37-9A34-4656-ABE5-F3EA058068B8}" type="presParOf" srcId="{8492EAE0-5D22-4139-B50B-50618FA7CF94}" destId="{E8FCC1B0-596A-4720-96A6-05A388DACB0F}" srcOrd="0" destOrd="0" presId="urn:microsoft.com/office/officeart/2005/8/layout/process5"/>
    <dgm:cxn modelId="{7B99C980-E54D-4618-A426-4D6D39C38F66}" type="presParOf" srcId="{652B8FEB-E9A8-49A6-A2D4-E605E208A52C}" destId="{E546F5D4-1198-4C7D-8E2C-06986E64B78F}" srcOrd="6" destOrd="0" presId="urn:microsoft.com/office/officeart/2005/8/layout/process5"/>
    <dgm:cxn modelId="{6B2E2F16-6B14-48FB-A07B-366E7382D27F}" type="presParOf" srcId="{652B8FEB-E9A8-49A6-A2D4-E605E208A52C}" destId="{1E76A09A-ABEF-414D-A7C3-BD032707C4C8}" srcOrd="7" destOrd="0" presId="urn:microsoft.com/office/officeart/2005/8/layout/process5"/>
    <dgm:cxn modelId="{2E018E7F-F6B1-49B5-9465-8AC0B4BA30CF}" type="presParOf" srcId="{1E76A09A-ABEF-414D-A7C3-BD032707C4C8}" destId="{25E9B5BB-E1C6-46F3-B26B-92209456DEBC}" srcOrd="0" destOrd="0" presId="urn:microsoft.com/office/officeart/2005/8/layout/process5"/>
    <dgm:cxn modelId="{17789015-DC76-43A4-8494-285D28A6DCB0}" type="presParOf" srcId="{652B8FEB-E9A8-49A6-A2D4-E605E208A52C}" destId="{9B8A4396-1A84-4203-B874-D0A5D36A9236}" srcOrd="8" destOrd="0" presId="urn:microsoft.com/office/officeart/2005/8/layout/process5"/>
    <dgm:cxn modelId="{45397D80-BC92-4B31-AF18-FA0BDF7EACDC}" type="presParOf" srcId="{652B8FEB-E9A8-49A6-A2D4-E605E208A52C}" destId="{1EC89275-AD0F-443F-90F7-2A52F375C25B}" srcOrd="9" destOrd="0" presId="urn:microsoft.com/office/officeart/2005/8/layout/process5"/>
    <dgm:cxn modelId="{1A9DEF10-F37A-4655-887B-19F933C31A51}" type="presParOf" srcId="{1EC89275-AD0F-443F-90F7-2A52F375C25B}" destId="{F40C2875-4479-46CF-A81C-905271A0DCEF}" srcOrd="0" destOrd="0" presId="urn:microsoft.com/office/officeart/2005/8/layout/process5"/>
    <dgm:cxn modelId="{AC49EEFB-0943-4128-B5E7-B44761A198C7}" type="presParOf" srcId="{652B8FEB-E9A8-49A6-A2D4-E605E208A52C}" destId="{05B621A2-2ECC-4A2F-881C-8FA0B788F225}" srcOrd="10" destOrd="0" presId="urn:microsoft.com/office/officeart/2005/8/layout/process5"/>
    <dgm:cxn modelId="{72EC18EF-FAA6-49E7-BAE3-387EF6ABDE22}" type="presParOf" srcId="{652B8FEB-E9A8-49A6-A2D4-E605E208A52C}" destId="{7EC34FAF-8695-45D7-819F-BF6BB70761C6}" srcOrd="11" destOrd="0" presId="urn:microsoft.com/office/officeart/2005/8/layout/process5"/>
    <dgm:cxn modelId="{0CF48222-5F48-40F0-9C26-70B8E1F47662}" type="presParOf" srcId="{7EC34FAF-8695-45D7-819F-BF6BB70761C6}" destId="{4C05DCAD-F20B-4373-9E3A-04E0D9B71969}" srcOrd="0" destOrd="0" presId="urn:microsoft.com/office/officeart/2005/8/layout/process5"/>
    <dgm:cxn modelId="{B2BA4D15-4C3A-4A2E-803D-F9829D016484}" type="presParOf" srcId="{652B8FEB-E9A8-49A6-A2D4-E605E208A52C}" destId="{BFD1CA36-DB84-432C-935F-85C535E12C80}" srcOrd="12" destOrd="0" presId="urn:microsoft.com/office/officeart/2005/8/layout/process5"/>
    <dgm:cxn modelId="{4E61A8FA-5A79-4495-AA4E-1611EA13E138}" type="presParOf" srcId="{652B8FEB-E9A8-49A6-A2D4-E605E208A52C}" destId="{78E387BB-C90E-4A30-9BD1-399B6256812F}" srcOrd="13" destOrd="0" presId="urn:microsoft.com/office/officeart/2005/8/layout/process5"/>
    <dgm:cxn modelId="{044ACADF-C23F-4868-9179-8D27FFE82C38}" type="presParOf" srcId="{78E387BB-C90E-4A30-9BD1-399B6256812F}" destId="{9DCFCE21-9036-4598-ADE8-4B443E0D7208}" srcOrd="0" destOrd="0" presId="urn:microsoft.com/office/officeart/2005/8/layout/process5"/>
    <dgm:cxn modelId="{07D59B89-D153-4FE2-B303-F33D1F48BA3D}" type="presParOf" srcId="{652B8FEB-E9A8-49A6-A2D4-E605E208A52C}" destId="{98FB39A4-6D0E-48DF-9461-1544D8121671}" srcOrd="14" destOrd="0" presId="urn:microsoft.com/office/officeart/2005/8/layout/process5"/>
    <dgm:cxn modelId="{DAF47ECD-0F72-4F21-A5A6-CE72A40E16FB}" type="presParOf" srcId="{652B8FEB-E9A8-49A6-A2D4-E605E208A52C}" destId="{0CE7A1A6-6EC9-4C5A-8B5B-BA4559650EF7}" srcOrd="15" destOrd="0" presId="urn:microsoft.com/office/officeart/2005/8/layout/process5"/>
    <dgm:cxn modelId="{B81F5572-871F-4CC6-BD71-AD0CA2E385AC}" type="presParOf" srcId="{0CE7A1A6-6EC9-4C5A-8B5B-BA4559650EF7}" destId="{5669F509-C908-46D3-B2BE-8BFA12EA6AEF}" srcOrd="0" destOrd="0" presId="urn:microsoft.com/office/officeart/2005/8/layout/process5"/>
    <dgm:cxn modelId="{0D8C6077-7922-4DFF-AB9B-63ADC117B074}" type="presParOf" srcId="{652B8FEB-E9A8-49A6-A2D4-E605E208A52C}" destId="{340E51BA-9881-4018-AC05-5EC765BE1018}" srcOrd="16" destOrd="0" presId="urn:microsoft.com/office/officeart/2005/8/layout/process5"/>
    <dgm:cxn modelId="{3ED60D7E-D0DE-496B-9E7C-D244B030F76A}" type="presParOf" srcId="{652B8FEB-E9A8-49A6-A2D4-E605E208A52C}" destId="{A7DC2188-4D4A-451F-BB52-8A1036011C4A}" srcOrd="17" destOrd="0" presId="urn:microsoft.com/office/officeart/2005/8/layout/process5"/>
    <dgm:cxn modelId="{B1F3B4AD-EE49-4A24-906B-85922B13BB75}" type="presParOf" srcId="{A7DC2188-4D4A-451F-BB52-8A1036011C4A}" destId="{2292CEF0-3AD8-4741-92C9-3A4092F3D5EF}" srcOrd="0" destOrd="0" presId="urn:microsoft.com/office/officeart/2005/8/layout/process5"/>
    <dgm:cxn modelId="{2E113B86-E288-4A46-8418-82F90220183D}" type="presParOf" srcId="{652B8FEB-E9A8-49A6-A2D4-E605E208A52C}" destId="{E661D246-5F6C-4AE5-95CE-2F35095BBAF5}" srcOrd="18" destOrd="0" presId="urn:microsoft.com/office/officeart/2005/8/layout/process5"/>
    <dgm:cxn modelId="{87616DC0-9541-4221-B35C-6C4BA985BB6F}" type="presParOf" srcId="{652B8FEB-E9A8-49A6-A2D4-E605E208A52C}" destId="{2C5A48E2-F089-4E84-BF9B-738A9CAB8CA2}" srcOrd="19" destOrd="0" presId="urn:microsoft.com/office/officeart/2005/8/layout/process5"/>
    <dgm:cxn modelId="{196B4318-993C-4F9A-8414-2AA6A9A20669}" type="presParOf" srcId="{2C5A48E2-F089-4E84-BF9B-738A9CAB8CA2}" destId="{9443D4AE-63E2-46F2-97A8-4DE0678BFB1F}" srcOrd="0" destOrd="0" presId="urn:microsoft.com/office/officeart/2005/8/layout/process5"/>
    <dgm:cxn modelId="{16CF3D54-6D29-41A4-8D38-155C18CF72C1}" type="presParOf" srcId="{652B8FEB-E9A8-49A6-A2D4-E605E208A52C}" destId="{43D59F5F-66E6-43E9-9EA2-58DD21AAC44E}" srcOrd="2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90F72-8CD2-477F-8AA4-D6F7003C3677}">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AB4A78-D293-4C21-B258-A687ABFAB5ED}">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dirty="0"/>
            <a:t>Conflicts among the imperial powers</a:t>
          </a:r>
        </a:p>
      </dsp:txBody>
      <dsp:txXfrm>
        <a:off x="0" y="2492"/>
        <a:ext cx="6492875" cy="1700138"/>
      </dsp:txXfrm>
    </dsp:sp>
    <dsp:sp modelId="{8DA98486-5369-4856-B7C7-4B1085095620}">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430A8C5-364B-4579-9712-EC643AFFD83A}">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Transnational circulation of Enlightenment ideas</a:t>
          </a:r>
        </a:p>
      </dsp:txBody>
      <dsp:txXfrm>
        <a:off x="0" y="1702630"/>
        <a:ext cx="6492875" cy="1700138"/>
      </dsp:txXfrm>
    </dsp:sp>
    <dsp:sp modelId="{3FBF1C7F-BC0B-43DC-AC1E-655ED92D472B}">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7528369-0035-4209-A75D-F387348A04A0}">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Social stratification in colonial societies</a:t>
          </a:r>
        </a:p>
      </dsp:txBody>
      <dsp:txXfrm>
        <a:off x="0" y="3402769"/>
        <a:ext cx="6492875" cy="1700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CB867-09FB-4F81-98F4-D8FECB33C0A4}">
      <dsp:nvSpPr>
        <dsp:cNvPr id="0" name=""/>
        <dsp:cNvSpPr/>
      </dsp:nvSpPr>
      <dsp:spPr>
        <a:xfrm>
          <a:off x="144616" y="5367"/>
          <a:ext cx="1568201" cy="94092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17 June 1789- National Assembly</a:t>
          </a:r>
        </a:p>
      </dsp:txBody>
      <dsp:txXfrm>
        <a:off x="172175" y="32926"/>
        <a:ext cx="1513083" cy="885803"/>
      </dsp:txXfrm>
    </dsp:sp>
    <dsp:sp modelId="{309928EB-6759-4F6C-92DB-25A69096AF13}">
      <dsp:nvSpPr>
        <dsp:cNvPr id="0" name=""/>
        <dsp:cNvSpPr/>
      </dsp:nvSpPr>
      <dsp:spPr>
        <a:xfrm>
          <a:off x="1850820" y="281371"/>
          <a:ext cx="332458" cy="388914"/>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850820" y="359154"/>
        <a:ext cx="232721" cy="233348"/>
      </dsp:txXfrm>
    </dsp:sp>
    <dsp:sp modelId="{E74DA16E-6A63-44B7-BA1C-E9F9BE177AE6}">
      <dsp:nvSpPr>
        <dsp:cNvPr id="0" name=""/>
        <dsp:cNvSpPr/>
      </dsp:nvSpPr>
      <dsp:spPr>
        <a:xfrm>
          <a:off x="2340099" y="5367"/>
          <a:ext cx="1568201" cy="940921"/>
        </a:xfrm>
        <a:prstGeom prst="roundRect">
          <a:avLst>
            <a:gd name="adj" fmla="val 10000"/>
          </a:avLst>
        </a:prstGeom>
        <a:gradFill rotWithShape="0">
          <a:gsLst>
            <a:gs pos="0">
              <a:schemeClr val="accent5">
                <a:hueOff val="-675854"/>
                <a:satOff val="-1742"/>
                <a:lumOff val="-1177"/>
                <a:alphaOff val="0"/>
                <a:satMod val="103000"/>
                <a:lumMod val="102000"/>
                <a:tint val="94000"/>
              </a:schemeClr>
            </a:gs>
            <a:gs pos="50000">
              <a:schemeClr val="accent5">
                <a:hueOff val="-675854"/>
                <a:satOff val="-1742"/>
                <a:lumOff val="-1177"/>
                <a:alphaOff val="0"/>
                <a:satMod val="110000"/>
                <a:lumMod val="100000"/>
                <a:shade val="100000"/>
              </a:schemeClr>
            </a:gs>
            <a:gs pos="100000">
              <a:schemeClr val="accent5">
                <a:hueOff val="-675854"/>
                <a:satOff val="-1742"/>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14 July 1789- Bastille Day</a:t>
          </a:r>
        </a:p>
      </dsp:txBody>
      <dsp:txXfrm>
        <a:off x="2367658" y="32926"/>
        <a:ext cx="1513083" cy="885803"/>
      </dsp:txXfrm>
    </dsp:sp>
    <dsp:sp modelId="{422F4885-D5CA-46D5-B07A-EC01B05A1DBE}">
      <dsp:nvSpPr>
        <dsp:cNvPr id="0" name=""/>
        <dsp:cNvSpPr/>
      </dsp:nvSpPr>
      <dsp:spPr>
        <a:xfrm>
          <a:off x="4046302" y="281371"/>
          <a:ext cx="332458" cy="388914"/>
        </a:xfrm>
        <a:prstGeom prst="rightArrow">
          <a:avLst>
            <a:gd name="adj1" fmla="val 60000"/>
            <a:gd name="adj2" fmla="val 50000"/>
          </a:avLst>
        </a:prstGeom>
        <a:gradFill rotWithShape="0">
          <a:gsLst>
            <a:gs pos="0">
              <a:schemeClr val="accent5">
                <a:hueOff val="-750949"/>
                <a:satOff val="-1935"/>
                <a:lumOff val="-1307"/>
                <a:alphaOff val="0"/>
                <a:satMod val="103000"/>
                <a:lumMod val="102000"/>
                <a:tint val="94000"/>
              </a:schemeClr>
            </a:gs>
            <a:gs pos="50000">
              <a:schemeClr val="accent5">
                <a:hueOff val="-750949"/>
                <a:satOff val="-1935"/>
                <a:lumOff val="-1307"/>
                <a:alphaOff val="0"/>
                <a:satMod val="110000"/>
                <a:lumMod val="100000"/>
                <a:shade val="100000"/>
              </a:schemeClr>
            </a:gs>
            <a:gs pos="100000">
              <a:schemeClr val="accent5">
                <a:hueOff val="-750949"/>
                <a:satOff val="-1935"/>
                <a:lumOff val="-13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046302" y="359154"/>
        <a:ext cx="232721" cy="233348"/>
      </dsp:txXfrm>
    </dsp:sp>
    <dsp:sp modelId="{A881BFEE-F19F-4C98-B077-65A1C2F6D3A5}">
      <dsp:nvSpPr>
        <dsp:cNvPr id="0" name=""/>
        <dsp:cNvSpPr/>
      </dsp:nvSpPr>
      <dsp:spPr>
        <a:xfrm>
          <a:off x="4535581" y="5367"/>
          <a:ext cx="1568201" cy="940921"/>
        </a:xfrm>
        <a:prstGeom prst="roundRect">
          <a:avLst>
            <a:gd name="adj" fmla="val 1000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27 August 1789- “Declaration of the Rights of Man and Citizen”</a:t>
          </a:r>
        </a:p>
      </dsp:txBody>
      <dsp:txXfrm>
        <a:off x="4563140" y="32926"/>
        <a:ext cx="1513083" cy="885803"/>
      </dsp:txXfrm>
    </dsp:sp>
    <dsp:sp modelId="{8492EAE0-5D22-4139-B50B-50618FA7CF94}">
      <dsp:nvSpPr>
        <dsp:cNvPr id="0" name=""/>
        <dsp:cNvSpPr/>
      </dsp:nvSpPr>
      <dsp:spPr>
        <a:xfrm rot="5400000">
          <a:off x="5153453" y="1056063"/>
          <a:ext cx="332458" cy="388914"/>
        </a:xfrm>
        <a:prstGeom prst="rightArrow">
          <a:avLst>
            <a:gd name="adj1" fmla="val 60000"/>
            <a:gd name="adj2" fmla="val 50000"/>
          </a:avLst>
        </a:prstGeom>
        <a:gradFill rotWithShape="0">
          <a:gsLst>
            <a:gs pos="0">
              <a:schemeClr val="accent5">
                <a:hueOff val="-1501898"/>
                <a:satOff val="-3871"/>
                <a:lumOff val="-2614"/>
                <a:alphaOff val="0"/>
                <a:satMod val="103000"/>
                <a:lumMod val="102000"/>
                <a:tint val="94000"/>
              </a:schemeClr>
            </a:gs>
            <a:gs pos="50000">
              <a:schemeClr val="accent5">
                <a:hueOff val="-1501898"/>
                <a:satOff val="-3871"/>
                <a:lumOff val="-2614"/>
                <a:alphaOff val="0"/>
                <a:satMod val="110000"/>
                <a:lumMod val="100000"/>
                <a:shade val="100000"/>
              </a:schemeClr>
            </a:gs>
            <a:gs pos="100000">
              <a:schemeClr val="accent5">
                <a:hueOff val="-1501898"/>
                <a:satOff val="-3871"/>
                <a:lumOff val="-26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5203009" y="1084291"/>
        <a:ext cx="233348" cy="232721"/>
      </dsp:txXfrm>
    </dsp:sp>
    <dsp:sp modelId="{E546F5D4-1198-4C7D-8E2C-06986E64B78F}">
      <dsp:nvSpPr>
        <dsp:cNvPr id="0" name=""/>
        <dsp:cNvSpPr/>
      </dsp:nvSpPr>
      <dsp:spPr>
        <a:xfrm>
          <a:off x="4535581" y="1573569"/>
          <a:ext cx="1568201" cy="940921"/>
        </a:xfrm>
        <a:prstGeom prst="roundRect">
          <a:avLst>
            <a:gd name="adj" fmla="val 10000"/>
          </a:avLst>
        </a:prstGeom>
        <a:gradFill rotWithShape="0">
          <a:gsLst>
            <a:gs pos="0">
              <a:schemeClr val="accent5">
                <a:hueOff val="-2027563"/>
                <a:satOff val="-5226"/>
                <a:lumOff val="-3530"/>
                <a:alphaOff val="0"/>
                <a:satMod val="103000"/>
                <a:lumMod val="102000"/>
                <a:tint val="94000"/>
              </a:schemeClr>
            </a:gs>
            <a:gs pos="50000">
              <a:schemeClr val="accent5">
                <a:hueOff val="-2027563"/>
                <a:satOff val="-5226"/>
                <a:lumOff val="-3530"/>
                <a:alphaOff val="0"/>
                <a:satMod val="110000"/>
                <a:lumMod val="100000"/>
                <a:shade val="100000"/>
              </a:schemeClr>
            </a:gs>
            <a:gs pos="100000">
              <a:schemeClr val="accent5">
                <a:hueOff val="-2027563"/>
                <a:satOff val="-5226"/>
                <a:lumOff val="-353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5 October 1789- Women’s March on Versailles</a:t>
          </a:r>
        </a:p>
      </dsp:txBody>
      <dsp:txXfrm>
        <a:off x="4563140" y="1601128"/>
        <a:ext cx="1513083" cy="885803"/>
      </dsp:txXfrm>
    </dsp:sp>
    <dsp:sp modelId="{1E76A09A-ABEF-414D-A7C3-BD032707C4C8}">
      <dsp:nvSpPr>
        <dsp:cNvPr id="0" name=""/>
        <dsp:cNvSpPr/>
      </dsp:nvSpPr>
      <dsp:spPr>
        <a:xfrm rot="10800000">
          <a:off x="4065121" y="1849573"/>
          <a:ext cx="332458" cy="388914"/>
        </a:xfrm>
        <a:prstGeom prst="rightArrow">
          <a:avLst>
            <a:gd name="adj1" fmla="val 60000"/>
            <a:gd name="adj2" fmla="val 5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164858" y="1927356"/>
        <a:ext cx="232721" cy="233348"/>
      </dsp:txXfrm>
    </dsp:sp>
    <dsp:sp modelId="{9B8A4396-1A84-4203-B874-D0A5D36A9236}">
      <dsp:nvSpPr>
        <dsp:cNvPr id="0" name=""/>
        <dsp:cNvSpPr/>
      </dsp:nvSpPr>
      <dsp:spPr>
        <a:xfrm>
          <a:off x="2340099" y="1573569"/>
          <a:ext cx="1568201" cy="940921"/>
        </a:xfrm>
        <a:prstGeom prst="roundRect">
          <a:avLst>
            <a:gd name="adj" fmla="val 1000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5 September 1791- “Declaration of the Rights of Woman and Citizen”</a:t>
          </a:r>
        </a:p>
      </dsp:txBody>
      <dsp:txXfrm>
        <a:off x="2367658" y="1601128"/>
        <a:ext cx="1513083" cy="885803"/>
      </dsp:txXfrm>
    </dsp:sp>
    <dsp:sp modelId="{1EC89275-AD0F-443F-90F7-2A52F375C25B}">
      <dsp:nvSpPr>
        <dsp:cNvPr id="0" name=""/>
        <dsp:cNvSpPr/>
      </dsp:nvSpPr>
      <dsp:spPr>
        <a:xfrm rot="10800000">
          <a:off x="1869638" y="1849573"/>
          <a:ext cx="332458" cy="388914"/>
        </a:xfrm>
        <a:prstGeom prst="rightArrow">
          <a:avLst>
            <a:gd name="adj1" fmla="val 60000"/>
            <a:gd name="adj2" fmla="val 50000"/>
          </a:avLst>
        </a:prstGeom>
        <a:gradFill rotWithShape="0">
          <a:gsLst>
            <a:gs pos="0">
              <a:schemeClr val="accent5">
                <a:hueOff val="-3003797"/>
                <a:satOff val="-7742"/>
                <a:lumOff val="-5229"/>
                <a:alphaOff val="0"/>
                <a:satMod val="103000"/>
                <a:lumMod val="102000"/>
                <a:tint val="94000"/>
              </a:schemeClr>
            </a:gs>
            <a:gs pos="50000">
              <a:schemeClr val="accent5">
                <a:hueOff val="-3003797"/>
                <a:satOff val="-7742"/>
                <a:lumOff val="-5229"/>
                <a:alphaOff val="0"/>
                <a:satMod val="110000"/>
                <a:lumMod val="100000"/>
                <a:shade val="100000"/>
              </a:schemeClr>
            </a:gs>
            <a:gs pos="100000">
              <a:schemeClr val="accent5">
                <a:hueOff val="-3003797"/>
                <a:satOff val="-7742"/>
                <a:lumOff val="-522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969375" y="1927356"/>
        <a:ext cx="232721" cy="233348"/>
      </dsp:txXfrm>
    </dsp:sp>
    <dsp:sp modelId="{05B621A2-2ECC-4A2F-881C-8FA0B788F225}">
      <dsp:nvSpPr>
        <dsp:cNvPr id="0" name=""/>
        <dsp:cNvSpPr/>
      </dsp:nvSpPr>
      <dsp:spPr>
        <a:xfrm>
          <a:off x="144616" y="1573569"/>
          <a:ext cx="1568201" cy="940921"/>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21 January 1793- Louis XVI Executed</a:t>
          </a:r>
        </a:p>
      </dsp:txBody>
      <dsp:txXfrm>
        <a:off x="172175" y="1601128"/>
        <a:ext cx="1513083" cy="885803"/>
      </dsp:txXfrm>
    </dsp:sp>
    <dsp:sp modelId="{7EC34FAF-8695-45D7-819F-BF6BB70761C6}">
      <dsp:nvSpPr>
        <dsp:cNvPr id="0" name=""/>
        <dsp:cNvSpPr/>
      </dsp:nvSpPr>
      <dsp:spPr>
        <a:xfrm rot="5400000">
          <a:off x="762487" y="2624265"/>
          <a:ext cx="332458" cy="388914"/>
        </a:xfrm>
        <a:prstGeom prst="rightArrow">
          <a:avLst>
            <a:gd name="adj1" fmla="val 60000"/>
            <a:gd name="adj2" fmla="val 50000"/>
          </a:avLst>
        </a:prstGeom>
        <a:gradFill rotWithShape="0">
          <a:gsLst>
            <a:gs pos="0">
              <a:schemeClr val="accent5">
                <a:hueOff val="-3754746"/>
                <a:satOff val="-9677"/>
                <a:lumOff val="-6536"/>
                <a:alphaOff val="0"/>
                <a:satMod val="103000"/>
                <a:lumMod val="102000"/>
                <a:tint val="94000"/>
              </a:schemeClr>
            </a:gs>
            <a:gs pos="50000">
              <a:schemeClr val="accent5">
                <a:hueOff val="-3754746"/>
                <a:satOff val="-9677"/>
                <a:lumOff val="-6536"/>
                <a:alphaOff val="0"/>
                <a:satMod val="110000"/>
                <a:lumMod val="100000"/>
                <a:shade val="100000"/>
              </a:schemeClr>
            </a:gs>
            <a:gs pos="100000">
              <a:schemeClr val="accent5">
                <a:hueOff val="-3754746"/>
                <a:satOff val="-9677"/>
                <a:lumOff val="-653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12043" y="2652493"/>
        <a:ext cx="233348" cy="232721"/>
      </dsp:txXfrm>
    </dsp:sp>
    <dsp:sp modelId="{BFD1CA36-DB84-432C-935F-85C535E12C80}">
      <dsp:nvSpPr>
        <dsp:cNvPr id="0" name=""/>
        <dsp:cNvSpPr/>
      </dsp:nvSpPr>
      <dsp:spPr>
        <a:xfrm>
          <a:off x="144616" y="3141771"/>
          <a:ext cx="1568201" cy="940921"/>
        </a:xfrm>
        <a:prstGeom prst="roundRect">
          <a:avLst>
            <a:gd name="adj" fmla="val 1000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April 1793- Committee of Public Safety Formed</a:t>
          </a:r>
        </a:p>
      </dsp:txBody>
      <dsp:txXfrm>
        <a:off x="172175" y="3169330"/>
        <a:ext cx="1513083" cy="885803"/>
      </dsp:txXfrm>
    </dsp:sp>
    <dsp:sp modelId="{78E387BB-C90E-4A30-9BD1-399B6256812F}">
      <dsp:nvSpPr>
        <dsp:cNvPr id="0" name=""/>
        <dsp:cNvSpPr/>
      </dsp:nvSpPr>
      <dsp:spPr>
        <a:xfrm>
          <a:off x="1850820" y="3417775"/>
          <a:ext cx="332458" cy="388914"/>
        </a:xfrm>
        <a:prstGeom prst="rightArrow">
          <a:avLst>
            <a:gd name="adj1" fmla="val 60000"/>
            <a:gd name="adj2" fmla="val 5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850820" y="3495558"/>
        <a:ext cx="232721" cy="233348"/>
      </dsp:txXfrm>
    </dsp:sp>
    <dsp:sp modelId="{98FB39A4-6D0E-48DF-9461-1544D8121671}">
      <dsp:nvSpPr>
        <dsp:cNvPr id="0" name=""/>
        <dsp:cNvSpPr/>
      </dsp:nvSpPr>
      <dsp:spPr>
        <a:xfrm>
          <a:off x="2340099" y="3141771"/>
          <a:ext cx="1568201" cy="940921"/>
        </a:xfrm>
        <a:prstGeom prst="roundRect">
          <a:avLst>
            <a:gd name="adj" fmla="val 10000"/>
          </a:avLst>
        </a:prstGeom>
        <a:gradFill rotWithShape="0">
          <a:gsLst>
            <a:gs pos="0">
              <a:schemeClr val="accent5">
                <a:hueOff val="-4730980"/>
                <a:satOff val="-12193"/>
                <a:lumOff val="-8236"/>
                <a:alphaOff val="0"/>
                <a:satMod val="103000"/>
                <a:lumMod val="102000"/>
                <a:tint val="94000"/>
              </a:schemeClr>
            </a:gs>
            <a:gs pos="50000">
              <a:schemeClr val="accent5">
                <a:hueOff val="-4730980"/>
                <a:satOff val="-12193"/>
                <a:lumOff val="-8236"/>
                <a:alphaOff val="0"/>
                <a:satMod val="110000"/>
                <a:lumMod val="100000"/>
                <a:shade val="100000"/>
              </a:schemeClr>
            </a:gs>
            <a:gs pos="100000">
              <a:schemeClr val="accent5">
                <a:hueOff val="-4730980"/>
                <a:satOff val="-12193"/>
                <a:lumOff val="-823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1793-1794- Reign of Terror</a:t>
          </a:r>
        </a:p>
      </dsp:txBody>
      <dsp:txXfrm>
        <a:off x="2367658" y="3169330"/>
        <a:ext cx="1513083" cy="885803"/>
      </dsp:txXfrm>
    </dsp:sp>
    <dsp:sp modelId="{0CE7A1A6-6EC9-4C5A-8B5B-BA4559650EF7}">
      <dsp:nvSpPr>
        <dsp:cNvPr id="0" name=""/>
        <dsp:cNvSpPr/>
      </dsp:nvSpPr>
      <dsp:spPr>
        <a:xfrm>
          <a:off x="4046302" y="3417775"/>
          <a:ext cx="332458" cy="388914"/>
        </a:xfrm>
        <a:prstGeom prst="rightArrow">
          <a:avLst>
            <a:gd name="adj1" fmla="val 60000"/>
            <a:gd name="adj2" fmla="val 50000"/>
          </a:avLst>
        </a:prstGeom>
        <a:gradFill rotWithShape="0">
          <a:gsLst>
            <a:gs pos="0">
              <a:schemeClr val="accent5">
                <a:hueOff val="-5256644"/>
                <a:satOff val="-13548"/>
                <a:lumOff val="-9151"/>
                <a:alphaOff val="0"/>
                <a:satMod val="103000"/>
                <a:lumMod val="102000"/>
                <a:tint val="94000"/>
              </a:schemeClr>
            </a:gs>
            <a:gs pos="50000">
              <a:schemeClr val="accent5">
                <a:hueOff val="-5256644"/>
                <a:satOff val="-13548"/>
                <a:lumOff val="-9151"/>
                <a:alphaOff val="0"/>
                <a:satMod val="110000"/>
                <a:lumMod val="100000"/>
                <a:shade val="100000"/>
              </a:schemeClr>
            </a:gs>
            <a:gs pos="100000">
              <a:schemeClr val="accent5">
                <a:hueOff val="-5256644"/>
                <a:satOff val="-13548"/>
                <a:lumOff val="-91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046302" y="3495558"/>
        <a:ext cx="232721" cy="233348"/>
      </dsp:txXfrm>
    </dsp:sp>
    <dsp:sp modelId="{340E51BA-9881-4018-AC05-5EC765BE1018}">
      <dsp:nvSpPr>
        <dsp:cNvPr id="0" name=""/>
        <dsp:cNvSpPr/>
      </dsp:nvSpPr>
      <dsp:spPr>
        <a:xfrm>
          <a:off x="4535581" y="3141771"/>
          <a:ext cx="1568201" cy="940921"/>
        </a:xfrm>
        <a:prstGeom prst="roundRect">
          <a:avLst>
            <a:gd name="adj" fmla="val 1000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27 July 1794- Thermidor</a:t>
          </a:r>
        </a:p>
      </dsp:txBody>
      <dsp:txXfrm>
        <a:off x="4563140" y="3169330"/>
        <a:ext cx="1513083" cy="885803"/>
      </dsp:txXfrm>
    </dsp:sp>
    <dsp:sp modelId="{A7DC2188-4D4A-451F-BB52-8A1036011C4A}">
      <dsp:nvSpPr>
        <dsp:cNvPr id="0" name=""/>
        <dsp:cNvSpPr/>
      </dsp:nvSpPr>
      <dsp:spPr>
        <a:xfrm rot="5400000">
          <a:off x="5153453" y="4192467"/>
          <a:ext cx="332458" cy="388914"/>
        </a:xfrm>
        <a:prstGeom prst="rightArrow">
          <a:avLst>
            <a:gd name="adj1" fmla="val 60000"/>
            <a:gd name="adj2" fmla="val 50000"/>
          </a:avLst>
        </a:prstGeom>
        <a:gradFill rotWithShape="0">
          <a:gsLst>
            <a:gs pos="0">
              <a:schemeClr val="accent5">
                <a:hueOff val="-6007594"/>
                <a:satOff val="-15484"/>
                <a:lumOff val="-10458"/>
                <a:alphaOff val="0"/>
                <a:satMod val="103000"/>
                <a:lumMod val="102000"/>
                <a:tint val="94000"/>
              </a:schemeClr>
            </a:gs>
            <a:gs pos="50000">
              <a:schemeClr val="accent5">
                <a:hueOff val="-6007594"/>
                <a:satOff val="-15484"/>
                <a:lumOff val="-10458"/>
                <a:alphaOff val="0"/>
                <a:satMod val="110000"/>
                <a:lumMod val="100000"/>
                <a:shade val="100000"/>
              </a:schemeClr>
            </a:gs>
            <a:gs pos="100000">
              <a:schemeClr val="accent5">
                <a:hueOff val="-6007594"/>
                <a:satOff val="-15484"/>
                <a:lumOff val="-104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5203009" y="4220695"/>
        <a:ext cx="233348" cy="232721"/>
      </dsp:txXfrm>
    </dsp:sp>
    <dsp:sp modelId="{E661D246-5F6C-4AE5-95CE-2F35095BBAF5}">
      <dsp:nvSpPr>
        <dsp:cNvPr id="0" name=""/>
        <dsp:cNvSpPr/>
      </dsp:nvSpPr>
      <dsp:spPr>
        <a:xfrm>
          <a:off x="4535581" y="4709973"/>
          <a:ext cx="1568201" cy="940921"/>
        </a:xfrm>
        <a:prstGeom prst="roundRect">
          <a:avLst>
            <a:gd name="adj" fmla="val 10000"/>
          </a:avLst>
        </a:prstGeom>
        <a:gradFill rotWithShape="0">
          <a:gsLst>
            <a:gs pos="0">
              <a:schemeClr val="accent5">
                <a:hueOff val="-6082688"/>
                <a:satOff val="-15677"/>
                <a:lumOff val="-10588"/>
                <a:alphaOff val="0"/>
                <a:satMod val="103000"/>
                <a:lumMod val="102000"/>
                <a:tint val="94000"/>
              </a:schemeClr>
            </a:gs>
            <a:gs pos="50000">
              <a:schemeClr val="accent5">
                <a:hueOff val="-6082688"/>
                <a:satOff val="-15677"/>
                <a:lumOff val="-10588"/>
                <a:alphaOff val="0"/>
                <a:satMod val="110000"/>
                <a:lumMod val="100000"/>
                <a:shade val="100000"/>
              </a:schemeClr>
            </a:gs>
            <a:gs pos="100000">
              <a:schemeClr val="accent5">
                <a:hueOff val="-6082688"/>
                <a:satOff val="-15677"/>
                <a:lumOff val="-10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1795-1799- The Directory</a:t>
          </a:r>
        </a:p>
      </dsp:txBody>
      <dsp:txXfrm>
        <a:off x="4563140" y="4737532"/>
        <a:ext cx="1513083" cy="885803"/>
      </dsp:txXfrm>
    </dsp:sp>
    <dsp:sp modelId="{2C5A48E2-F089-4E84-BF9B-738A9CAB8CA2}">
      <dsp:nvSpPr>
        <dsp:cNvPr id="0" name=""/>
        <dsp:cNvSpPr/>
      </dsp:nvSpPr>
      <dsp:spPr>
        <a:xfrm rot="10800000">
          <a:off x="4065121" y="4985977"/>
          <a:ext cx="332458" cy="388914"/>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164858" y="5063760"/>
        <a:ext cx="232721" cy="233348"/>
      </dsp:txXfrm>
    </dsp:sp>
    <dsp:sp modelId="{43D59F5F-66E6-43E9-9EA2-58DD21AAC44E}">
      <dsp:nvSpPr>
        <dsp:cNvPr id="0" name=""/>
        <dsp:cNvSpPr/>
      </dsp:nvSpPr>
      <dsp:spPr>
        <a:xfrm>
          <a:off x="2340099" y="4709973"/>
          <a:ext cx="1568201" cy="940921"/>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9/10 November 1799- 18</a:t>
          </a:r>
          <a:r>
            <a:rPr lang="en-US" sz="1300" kern="1200" baseline="30000"/>
            <a:t>th</a:t>
          </a:r>
          <a:r>
            <a:rPr lang="en-US" sz="1300" kern="1200"/>
            <a:t> Brumaire</a:t>
          </a:r>
        </a:p>
      </dsp:txBody>
      <dsp:txXfrm>
        <a:off x="2367658" y="4737532"/>
        <a:ext cx="1513083" cy="88580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25T21:59:28.195"/>
    </inkml:context>
    <inkml:brush xml:id="br0">
      <inkml:brushProperty name="width" value="0.2" units="cm"/>
      <inkml:brushProperty name="height" value="0.2" units="cm"/>
      <inkml:brushProperty name="color" value="#E71224"/>
      <inkml:brushProperty name="ignorePressure" value="1"/>
    </inkml:brush>
  </inkml:definitions>
  <inkml:trace contextRef="#ctx0" brushRef="#br0">15132 635,'-25'-2,"1"-1,-1-1,1-1,0-1,0-1,0-1,-21-11,35 15,-90-33,-1 4,-1 4,-1 5,-2 5,-76-4,93 11,0-3,2-4,0-4,1-4,-23-13,32 11,-2 3,-1 4,-9 1,-79-6,-150-4,227 20,2-3,0-4,1-4,-59-12,82 25,0 2,-1 4,1 2,-47 6,-29-1,-36-5,-157 3,172 16,99-9,-1-3,-7-2,28-2,-1 3,1 2,1 1,-30 11,-23 4,-153 50,217-66,0 0,1 2,0 1,0 1,1 2,0 1,1 1,-16 12,18-10,0-1,-1-2,-1 0,-1-2,1-1,-2-1,-27 5,-35 4,-83 6,7-2,-478 72,515-69,65-11,0-4,-1-2,-28-2,14-2,-48 10,0 1,62-7,-61 16,62-11,-1-2,-4-3,-37 4,-33 12,-61 8,63-23,0-6,-43-8,1 1,-1140 3,1242 4,0 4,1 3,-59 17,27-5,-40 0,-103-7,-222-16,199-4,249 6,1 1,-1 1,1 1,0 1,-18 7,9-3,-1-1,-17 1,24-6,-525 79,452-66,19-6,1 5,1 2,0 5,-35 16,-378 169,425-175,2 3,1 4,-29 24,-25 15,7-1,3 4,3 5,5 5,-33 42,40-40,37-38,2 1,-46 64,12-11,59-76,2 1,1 1,-15 29,1 2,28-47,0 0,2 0,0 2,2-1,0 1,1 0,-1 8,-15 76,-4 13,1 32,13-63,5-40,3 0,0 31,4-7,6 344,-2-397,2 1,0-1,1 0,0 0,2 0,2 3,53 106,-37-88,1-1,3-1,1-1,33 31,28 34,-38-33,-3 2,40 76,-47-87,-33-47,0 0,-1 0,0 1,-1 0,1 4,0 4,3 8,2-1,0 0,2-1,10 12,54 66,40 38,-49-53,-52-64,2 0,0-1,14 11,16 11,16 16,32 20,-11-11,-4 4,-3 4,44 59,-102-116,-2 2,0 0,-2 2,-1 0,-2 1,0 1,-2 0,4 14,-11-22,2 1,0-1,1-1,1 0,2 0,0-1,1-1,5 6,3 6,-1 2,-1 0,-2 2,-1 0,0 6,5 10,29 45,76 82,-95-112,3 5,-13-42,1 0,25 23,-23-26,-1 1,-1 1,-1 2,35 50,8 3,10 14,-17-22,4-2,41 38,-14-14,-70-72,1-2,1 0,2-1,0-1,1-2,1 0,1-1,15 7,83 32,-55-28,-1 4,-2 2,43 32,-85-52,2-1,-1-1,2-1,0-1,24 6,61 25,-89-32,0-2,1-1,0-1,6 0,61 18,-10 5,1-4,2-3,0-4,0-4,39 0,0-3,68 16,-91-10,1-5,91-1,-53-11,-12 1,1-5,93-17,232-67,-378 69,-1-4,-1-3,-1-3,66-37,-94 36,-1-1,-1-2,-2-3,-2 0,-1-3,0-2,45-45,-44 45,-1-2,-3 0,17-30,80-147,-100 170,3 2,2 1,21-20,42-55,-54 63,-13 19,-1-1,-3-2,-1 0,-2-2,-2-1,6-21,-11 20,2 0,3 1,1 1,2 1,21-24,14-12,3 3,31-25,-68 78,1 2,1 1,0 1,2 1,1 2,20-8,69-40,-7 1,3 5,3 6,119-37,-214 80,-1-2,0 0,0-2,-1-1,-1 0,-1-2,0 0,-1-1,11-15,-20 23,1 1,-1 0,1 1,1 0,0 1,0 0,0 1,3-1,33-9,36-9,-32 10,154-55,-124 40,2 2,77-13,-100 26,0-2,26-13,-5 2,0 0,-37 11,0 3,0 1,1 2,1 2,21 0,74-7,-84 7,54 0,-78 7,-1-1,0-2,0-1,19-7,129-46,-14 4,-114 41,0 3,0 1,7 3,169-27,-198 28,0-1,-1-2,8-4,-9 3,1 1,0 1,19-2,54 3,0 4,47 7,8-1,-85-2,16 0,0-4,62-10,-26-7,-1-4,30-15,-139 33,-1 0,0-1,0 0,-1-1,1-1,-2 0,1-1,-1-1,8-9,16-18,-2-2,12-18,20-25,8 5,3 4,57-39,27-26,-144 120,0-1,-2-1,-1 0,0-1,-1-1,5-14,-5 11,0 0,2 1,1 1,1 1,6-6,9-4,3-2,-1-2,-2-1,-2-1,18-32,-18 26,2 0,11-10,-14 19,-1-1,-3-1,14-26,61-109,-42 76,54-72,-77 120,-2-2,-2-1,-2-1,11-32,117-321,-147 375,-2 0,-2-1,-1 0,-1 0,0-32,-3-41,-6-21,0-15,6 52,0 38,-2 1,-2-1,-6-28,3 61,-1 1,0-1,-1 1,-1 0,-1 1,0-1,-1 2,-1-1,-6-5,5 5,0 0,1-1,0-1,2 0,0 0,1 0,1-1,0-3,1-6,0 0,-2 1,-1 0,-1 0,-2 1,0 1,-2-1,-13-18,19 34,-65-89,-23-17,70 87,0 2,-2 2,-1 0,-1 2,-1 1,-6-2,10 10,-1 2,0 0,-1 2,0 2,-26-5,20 8,-1 1,1 1,-18 3,17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76100-66C0-464D-8B93-7103301FB46E}" type="datetimeFigureOut">
              <a:rPr lang="en-US" smtClean="0"/>
              <a:t>8/9/2018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E4B20-1481-4C75-8682-95DEC68BA590}" type="slidenum">
              <a:rPr lang="en-US" smtClean="0"/>
              <a:t>‹#›</a:t>
            </a:fld>
            <a:endParaRPr lang="en-US"/>
          </a:p>
        </p:txBody>
      </p:sp>
    </p:spTree>
    <p:extLst>
      <p:ext uri="{BB962C8B-B14F-4D97-AF65-F5344CB8AC3E}">
        <p14:creationId xmlns:p14="http://schemas.microsoft.com/office/powerpoint/2010/main" val="131308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Danvers Osborn, 3</a:t>
            </a:r>
            <a:r>
              <a:rPr lang="en-US" baseline="30000" dirty="0"/>
              <a:t>rd</a:t>
            </a:r>
            <a:r>
              <a:rPr lang="en-US" dirty="0"/>
              <a:t> Baronet</a:t>
            </a:r>
          </a:p>
        </p:txBody>
      </p:sp>
      <p:sp>
        <p:nvSpPr>
          <p:cNvPr id="4" name="Slide Number Placeholder 3"/>
          <p:cNvSpPr>
            <a:spLocks noGrp="1"/>
          </p:cNvSpPr>
          <p:nvPr>
            <p:ph type="sldNum" sz="quarter" idx="10"/>
          </p:nvPr>
        </p:nvSpPr>
        <p:spPr/>
        <p:txBody>
          <a:bodyPr/>
          <a:lstStyle/>
          <a:p>
            <a:fld id="{876E4B20-1481-4C75-8682-95DEC68BA590}" type="slidenum">
              <a:rPr lang="en-US" smtClean="0"/>
              <a:t>14</a:t>
            </a:fld>
            <a:endParaRPr lang="en-US"/>
          </a:p>
        </p:txBody>
      </p:sp>
    </p:spTree>
    <p:extLst>
      <p:ext uri="{BB962C8B-B14F-4D97-AF65-F5344CB8AC3E}">
        <p14:creationId xmlns:p14="http://schemas.microsoft.com/office/powerpoint/2010/main" val="19531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this entered a period of “dual power.” Unlike American revolution, this was an actual revolution in which power transferred forcibly into the hands of a new class of people within a society or nation. </a:t>
            </a:r>
          </a:p>
        </p:txBody>
      </p:sp>
      <p:sp>
        <p:nvSpPr>
          <p:cNvPr id="4" name="Slide Number Placeholder 3"/>
          <p:cNvSpPr>
            <a:spLocks noGrp="1"/>
          </p:cNvSpPr>
          <p:nvPr>
            <p:ph type="sldNum" sz="quarter" idx="10"/>
          </p:nvPr>
        </p:nvSpPr>
        <p:spPr/>
        <p:txBody>
          <a:bodyPr/>
          <a:lstStyle/>
          <a:p>
            <a:fld id="{876E4B20-1481-4C75-8682-95DEC68BA590}" type="slidenum">
              <a:rPr lang="en-US" smtClean="0"/>
              <a:t>20</a:t>
            </a:fld>
            <a:endParaRPr lang="en-US"/>
          </a:p>
        </p:txBody>
      </p:sp>
    </p:spTree>
    <p:extLst>
      <p:ext uri="{BB962C8B-B14F-4D97-AF65-F5344CB8AC3E}">
        <p14:creationId xmlns:p14="http://schemas.microsoft.com/office/powerpoint/2010/main" val="604058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July 14, 1789 Parisian crowd seized weapons from a medieval armory, supplied them with artillery, freed prisoners, cut off the head of the commanding officer and paraded it through town. Force against force, with preponderance clearly in the hands of the people</a:t>
            </a:r>
          </a:p>
        </p:txBody>
      </p:sp>
      <p:sp>
        <p:nvSpPr>
          <p:cNvPr id="4" name="Slide Number Placeholder 3"/>
          <p:cNvSpPr>
            <a:spLocks noGrp="1"/>
          </p:cNvSpPr>
          <p:nvPr>
            <p:ph type="sldNum" sz="quarter" idx="10"/>
          </p:nvPr>
        </p:nvSpPr>
        <p:spPr/>
        <p:txBody>
          <a:bodyPr/>
          <a:lstStyle/>
          <a:p>
            <a:fld id="{876E4B20-1481-4C75-8682-95DEC68BA590}" type="slidenum">
              <a:rPr lang="en-US" smtClean="0"/>
              <a:t>21</a:t>
            </a:fld>
            <a:endParaRPr lang="en-US"/>
          </a:p>
        </p:txBody>
      </p:sp>
    </p:spTree>
    <p:extLst>
      <p:ext uri="{BB962C8B-B14F-4D97-AF65-F5344CB8AC3E}">
        <p14:creationId xmlns:p14="http://schemas.microsoft.com/office/powerpoint/2010/main" val="124320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Whipping, castration, burning</a:t>
            </a:r>
          </a:p>
          <a:p>
            <a:r>
              <a:rPr lang="en-US" dirty="0"/>
              <a:t>Rape, </a:t>
            </a:r>
          </a:p>
          <a:p>
            <a:r>
              <a:rPr lang="en-US" dirty="0"/>
              <a:t>Pictured: vicomte de </a:t>
            </a:r>
            <a:r>
              <a:rPr lang="en-US" dirty="0" err="1"/>
              <a:t>richambeau</a:t>
            </a:r>
            <a:r>
              <a:rPr lang="en-US" dirty="0"/>
              <a:t>, military leader, French aristocrat, plantation owner</a:t>
            </a:r>
          </a:p>
        </p:txBody>
      </p:sp>
      <p:sp>
        <p:nvSpPr>
          <p:cNvPr id="4" name="Slide Number Placeholder 3"/>
          <p:cNvSpPr>
            <a:spLocks noGrp="1"/>
          </p:cNvSpPr>
          <p:nvPr>
            <p:ph type="sldNum" sz="quarter" idx="10"/>
          </p:nvPr>
        </p:nvSpPr>
        <p:spPr/>
        <p:txBody>
          <a:bodyPr/>
          <a:lstStyle/>
          <a:p>
            <a:fld id="{876E4B20-1481-4C75-8682-95DEC68BA590}" type="slidenum">
              <a:rPr lang="en-US" smtClean="0"/>
              <a:t>29</a:t>
            </a:fld>
            <a:endParaRPr lang="en-US"/>
          </a:p>
        </p:txBody>
      </p:sp>
    </p:spTree>
    <p:extLst>
      <p:ext uri="{BB962C8B-B14F-4D97-AF65-F5344CB8AC3E}">
        <p14:creationId xmlns:p14="http://schemas.microsoft.com/office/powerpoint/2010/main" val="1450637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041E-5A76-4BB3-BCFD-5274284264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CA62EC-B8EC-4A27-9E9D-2F78DC71C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8979FF-974F-499D-AA7A-D0F1C44E096E}"/>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5" name="Footer Placeholder 4">
            <a:extLst>
              <a:ext uri="{FF2B5EF4-FFF2-40B4-BE49-F238E27FC236}">
                <a16:creationId xmlns:a16="http://schemas.microsoft.com/office/drawing/2014/main" id="{76EAFB3F-2AAA-4DFC-8802-B7A8ECB48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98DF4-D76C-4916-B694-9F86C0D36E94}"/>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102112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13F7-3075-4E50-A77B-730474032C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E5644A-D92B-4387-94BC-2265AE2B34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49A11-8F36-4C3C-B0BE-8BB4C849802A}"/>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5" name="Footer Placeholder 4">
            <a:extLst>
              <a:ext uri="{FF2B5EF4-FFF2-40B4-BE49-F238E27FC236}">
                <a16:creationId xmlns:a16="http://schemas.microsoft.com/office/drawing/2014/main" id="{51D9A9BE-BDFA-4048-84BD-7606DC80F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7E996-7BD2-4465-A4DD-05A9C3DECF81}"/>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4240997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924C42-746B-4627-874C-F3458FCEE3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365EA8-93C2-4789-8FBE-63F4A6EBCB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22882-8661-4F11-A393-44C14D27C4B4}"/>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5" name="Footer Placeholder 4">
            <a:extLst>
              <a:ext uri="{FF2B5EF4-FFF2-40B4-BE49-F238E27FC236}">
                <a16:creationId xmlns:a16="http://schemas.microsoft.com/office/drawing/2014/main" id="{F68A3446-F0E0-47C8-A984-6F65AEABD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A08E7-CD25-483C-93E6-E585D3BF2C96}"/>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219575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8BD3-2541-4C3C-9C7E-BAFE1B689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81C864-0D36-4E77-9AF1-671A3F81A0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26419-8315-4343-B368-72D9739DE81E}"/>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5" name="Footer Placeholder 4">
            <a:extLst>
              <a:ext uri="{FF2B5EF4-FFF2-40B4-BE49-F238E27FC236}">
                <a16:creationId xmlns:a16="http://schemas.microsoft.com/office/drawing/2014/main" id="{F401B772-AC87-4AC6-AD17-B880B6F8B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47253-D56F-45BD-A0DE-AD87332BE7E5}"/>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107575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31BB-B90C-4262-900D-5AB0E9B745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498C73-2111-4525-AE18-06603DC45D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E6540CF-A547-480A-8819-46D6B74E7955}"/>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5" name="Footer Placeholder 4">
            <a:extLst>
              <a:ext uri="{FF2B5EF4-FFF2-40B4-BE49-F238E27FC236}">
                <a16:creationId xmlns:a16="http://schemas.microsoft.com/office/drawing/2014/main" id="{8E043D92-FE6F-437F-902D-8FD23B2F1B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D6D5C-EC08-4732-B1C1-883D95433354}"/>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381531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ACD4-3663-4665-AC1B-AFAEB7E1DA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74DB6D-8666-4702-8314-DBCF1E1D0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85FB56-EF6E-4D50-AA83-F377F3F833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4D470A-68CE-4B42-ACA5-44FC6042AF5C}"/>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6" name="Footer Placeholder 5">
            <a:extLst>
              <a:ext uri="{FF2B5EF4-FFF2-40B4-BE49-F238E27FC236}">
                <a16:creationId xmlns:a16="http://schemas.microsoft.com/office/drawing/2014/main" id="{FB268680-08FE-4F24-B0EA-945D1D0B0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EE0E8-A59E-4BF7-A865-7DCB63E7A93A}"/>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195262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7AA48-8E70-4288-B03D-561F052D96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D088A9-F86F-4F6F-8828-C5DD40470A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63CEC4-3D5D-4D61-9EF0-78F7C7A1A6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3013DC-FD69-44C2-9425-4E214011FA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54264FF-3AF0-4F18-8CB7-494E0A570E1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A31841-B06F-44CC-8EA8-249337B8797E}"/>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8" name="Footer Placeholder 7">
            <a:extLst>
              <a:ext uri="{FF2B5EF4-FFF2-40B4-BE49-F238E27FC236}">
                <a16:creationId xmlns:a16="http://schemas.microsoft.com/office/drawing/2014/main" id="{C8313534-3D9E-4B87-9D6A-60D7A0FA8A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17315E-0EF9-4D4D-B7A4-514B4F55A17A}"/>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1537873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E473-8BF6-435C-B5DC-57570F8529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1E7932-9518-4CE0-90A3-54DBA16DB5BA}"/>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4" name="Footer Placeholder 3">
            <a:extLst>
              <a:ext uri="{FF2B5EF4-FFF2-40B4-BE49-F238E27FC236}">
                <a16:creationId xmlns:a16="http://schemas.microsoft.com/office/drawing/2014/main" id="{459C8C0A-3942-42FF-A215-A6C2A0685F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B75C15-AD41-45FE-8D24-4E39498DE64E}"/>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64256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635A0-B88C-4317-82C0-A643E9ABC403}"/>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3" name="Footer Placeholder 2">
            <a:extLst>
              <a:ext uri="{FF2B5EF4-FFF2-40B4-BE49-F238E27FC236}">
                <a16:creationId xmlns:a16="http://schemas.microsoft.com/office/drawing/2014/main" id="{CD61D45E-4AC5-4108-9816-9AF9465106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FC39F9-324C-4356-9313-7B8FDA915A41}"/>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1398477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EF07-9352-4F39-BC5B-BDD1A6A54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C56E74-59D4-48CA-B541-3348826BDA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386CAD-EB3A-4AF6-A0A4-A0F47098B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9927E1-3A47-4D70-953E-975AE4FA1B2B}"/>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6" name="Footer Placeholder 5">
            <a:extLst>
              <a:ext uri="{FF2B5EF4-FFF2-40B4-BE49-F238E27FC236}">
                <a16:creationId xmlns:a16="http://schemas.microsoft.com/office/drawing/2014/main" id="{08C2087A-4897-408B-8752-47CB41F274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C6767-5D4E-4774-8BE0-34AB7DB420A8}"/>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3906085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1260-F0F3-47D9-995E-2A91DC56D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FB861C-3681-4624-9D01-EF71FA623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6FF4C3-D2DD-46AE-B6E2-A8DADEF6E0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081824-98B0-46A2-BDA5-38D69F85A851}"/>
              </a:ext>
            </a:extLst>
          </p:cNvPr>
          <p:cNvSpPr>
            <a:spLocks noGrp="1"/>
          </p:cNvSpPr>
          <p:nvPr>
            <p:ph type="dt" sz="half" idx="10"/>
          </p:nvPr>
        </p:nvSpPr>
        <p:spPr/>
        <p:txBody>
          <a:bodyPr/>
          <a:lstStyle/>
          <a:p>
            <a:fld id="{EBAA81B7-51F2-42D6-96B6-FAE4B19F3D91}" type="datetimeFigureOut">
              <a:rPr lang="en-US" smtClean="0"/>
              <a:t>8/9/2018</a:t>
            </a:fld>
            <a:endParaRPr lang="en-US"/>
          </a:p>
        </p:txBody>
      </p:sp>
      <p:sp>
        <p:nvSpPr>
          <p:cNvPr id="6" name="Footer Placeholder 5">
            <a:extLst>
              <a:ext uri="{FF2B5EF4-FFF2-40B4-BE49-F238E27FC236}">
                <a16:creationId xmlns:a16="http://schemas.microsoft.com/office/drawing/2014/main" id="{ED492546-93C6-4E75-90F8-0335B9EC18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743C3F-D9FB-4613-B7A2-ECCA3BF25250}"/>
              </a:ext>
            </a:extLst>
          </p:cNvPr>
          <p:cNvSpPr>
            <a:spLocks noGrp="1"/>
          </p:cNvSpPr>
          <p:nvPr>
            <p:ph type="sldNum" sz="quarter" idx="12"/>
          </p:nvPr>
        </p:nvSpPr>
        <p:spPr/>
        <p:txBody>
          <a:bodyPr/>
          <a:lstStyle/>
          <a:p>
            <a:fld id="{92987C38-4683-4CD8-8B00-2CD91E6F46B1}" type="slidenum">
              <a:rPr lang="en-US" smtClean="0"/>
              <a:t>‹#›</a:t>
            </a:fld>
            <a:endParaRPr lang="en-US"/>
          </a:p>
        </p:txBody>
      </p:sp>
    </p:spTree>
    <p:extLst>
      <p:ext uri="{BB962C8B-B14F-4D97-AF65-F5344CB8AC3E}">
        <p14:creationId xmlns:p14="http://schemas.microsoft.com/office/powerpoint/2010/main" val="4143032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BDC7AA-5941-4AC4-B274-E68DF800D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095E0B-18B9-481F-AF8F-397E27E97B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2DF6B-42CD-4E2D-9C05-720268052B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A81B7-51F2-42D6-96B6-FAE4B19F3D91}" type="datetimeFigureOut">
              <a:rPr lang="en-US" smtClean="0"/>
              <a:t>8/9/2018</a:t>
            </a:fld>
            <a:endParaRPr lang="en-US"/>
          </a:p>
        </p:txBody>
      </p:sp>
      <p:sp>
        <p:nvSpPr>
          <p:cNvPr id="5" name="Footer Placeholder 4">
            <a:extLst>
              <a:ext uri="{FF2B5EF4-FFF2-40B4-BE49-F238E27FC236}">
                <a16:creationId xmlns:a16="http://schemas.microsoft.com/office/drawing/2014/main" id="{1300E77C-5C80-4557-9857-F12E2A00DE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F7F7FC-DD12-4E1F-BC83-02FD93C9C3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87C38-4683-4CD8-8B00-2CD91E6F46B1}" type="slidenum">
              <a:rPr lang="en-US" smtClean="0"/>
              <a:t>‹#›</a:t>
            </a:fld>
            <a:endParaRPr lang="en-US"/>
          </a:p>
        </p:txBody>
      </p:sp>
    </p:spTree>
    <p:extLst>
      <p:ext uri="{BB962C8B-B14F-4D97-AF65-F5344CB8AC3E}">
        <p14:creationId xmlns:p14="http://schemas.microsoft.com/office/powerpoint/2010/main" val="3889365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BCD595C-374C-4B17-971E-4C322183E0D2}"/>
              </a:ext>
            </a:extLst>
          </p:cNvPr>
          <p:cNvSpPr>
            <a:spLocks noGrp="1"/>
          </p:cNvSpPr>
          <p:nvPr>
            <p:ph type="title"/>
          </p:nvPr>
        </p:nvSpPr>
        <p:spPr>
          <a:xfrm>
            <a:off x="2555631" y="1441938"/>
            <a:ext cx="7080738" cy="3974124"/>
          </a:xfrm>
        </p:spPr>
        <p:txBody>
          <a:bodyPr>
            <a:normAutofit/>
          </a:bodyPr>
          <a:lstStyle/>
          <a:p>
            <a:pPr algn="ctr"/>
            <a:r>
              <a:rPr lang="en-US" sz="5400">
                <a:solidFill>
                  <a:schemeClr val="bg1">
                    <a:lumMod val="95000"/>
                    <a:lumOff val="5000"/>
                  </a:schemeClr>
                </a:solidFill>
              </a:rPr>
              <a:t>Political Revolutions</a:t>
            </a:r>
          </a:p>
        </p:txBody>
      </p:sp>
    </p:spTree>
    <p:extLst>
      <p:ext uri="{BB962C8B-B14F-4D97-AF65-F5344CB8AC3E}">
        <p14:creationId xmlns:p14="http://schemas.microsoft.com/office/powerpoint/2010/main" val="35707614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1264A-9FDA-470E-AFBE-4C7CE9CB93BE}"/>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Southern Plantation Economy</a:t>
            </a:r>
          </a:p>
        </p:txBody>
      </p:sp>
      <p:pic>
        <p:nvPicPr>
          <p:cNvPr id="4" name="Picture 3" descr="A group of people in front of a house&#10;&#10;Description generated with very high confidence">
            <a:extLst>
              <a:ext uri="{FF2B5EF4-FFF2-40B4-BE49-F238E27FC236}">
                <a16:creationId xmlns:a16="http://schemas.microsoft.com/office/drawing/2014/main" id="{6BB3A910-B657-4E39-81FF-59F16736D342}"/>
              </a:ext>
            </a:extLst>
          </p:cNvPr>
          <p:cNvPicPr>
            <a:picLocks noChangeAspect="1"/>
          </p:cNvPicPr>
          <p:nvPr/>
        </p:nvPicPr>
        <p:blipFill>
          <a:blip r:embed="rId2"/>
          <a:stretch>
            <a:fillRect/>
          </a:stretch>
        </p:blipFill>
        <p:spPr>
          <a:xfrm>
            <a:off x="382907" y="307731"/>
            <a:ext cx="5330182" cy="3997637"/>
          </a:xfrm>
          <a:prstGeom prst="rect">
            <a:avLst/>
          </a:prstGeom>
        </p:spPr>
      </p:pic>
      <p:pic>
        <p:nvPicPr>
          <p:cNvPr id="6" name="Picture 5">
            <a:extLst>
              <a:ext uri="{FF2B5EF4-FFF2-40B4-BE49-F238E27FC236}">
                <a16:creationId xmlns:a16="http://schemas.microsoft.com/office/drawing/2014/main" id="{3FA0C93D-0881-45D7-A236-52EA1801F39F}"/>
              </a:ext>
            </a:extLst>
          </p:cNvPr>
          <p:cNvPicPr>
            <a:picLocks noChangeAspect="1"/>
          </p:cNvPicPr>
          <p:nvPr/>
        </p:nvPicPr>
        <p:blipFill>
          <a:blip r:embed="rId3"/>
          <a:stretch>
            <a:fillRect/>
          </a:stretch>
        </p:blipFill>
        <p:spPr>
          <a:xfrm>
            <a:off x="6416043" y="485637"/>
            <a:ext cx="5455917" cy="3641824"/>
          </a:xfrm>
          <a:prstGeom prst="rect">
            <a:avLst/>
          </a:prstGeom>
        </p:spPr>
      </p:pic>
      <p:cxnSp>
        <p:nvCxnSpPr>
          <p:cNvPr id="31" name="Straight Connector 3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52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9B17842-9C30-4D75-93A8-B9FBF9580AE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2600" dirty="0">
                <a:solidFill>
                  <a:srgbClr val="FFFFFF"/>
                </a:solidFill>
              </a:rPr>
              <a:t>Boston, Philadelphia, New York, Charleston had become thriving port cities</a:t>
            </a:r>
            <a:br>
              <a:rPr lang="en-US" sz="2600" dirty="0">
                <a:solidFill>
                  <a:srgbClr val="FFFFFF"/>
                </a:solidFill>
              </a:rPr>
            </a:br>
            <a:endParaRPr lang="en-US" sz="2600" dirty="0">
              <a:solidFill>
                <a:srgbClr val="FFFFFF"/>
              </a:solidFill>
            </a:endParaRPr>
          </a:p>
        </p:txBody>
      </p:sp>
      <p:pic>
        <p:nvPicPr>
          <p:cNvPr id="5" name="Picture 4">
            <a:extLst>
              <a:ext uri="{FF2B5EF4-FFF2-40B4-BE49-F238E27FC236}">
                <a16:creationId xmlns:a16="http://schemas.microsoft.com/office/drawing/2014/main" id="{1B53E25D-825A-4766-97D0-B7BED597080C}"/>
              </a:ext>
            </a:extLst>
          </p:cNvPr>
          <p:cNvPicPr>
            <a:picLocks noChangeAspect="1"/>
          </p:cNvPicPr>
          <p:nvPr/>
        </p:nvPicPr>
        <p:blipFill rotWithShape="1">
          <a:blip r:embed="rId2"/>
          <a:srcRect t="7296"/>
          <a:stretch/>
        </p:blipFill>
        <p:spPr>
          <a:xfrm>
            <a:off x="320040" y="403532"/>
            <a:ext cx="5455917" cy="3806034"/>
          </a:xfrm>
          <a:prstGeom prst="rect">
            <a:avLst/>
          </a:prstGeom>
        </p:spPr>
      </p:pic>
      <p:pic>
        <p:nvPicPr>
          <p:cNvPr id="4" name="Picture 3">
            <a:extLst>
              <a:ext uri="{FF2B5EF4-FFF2-40B4-BE49-F238E27FC236}">
                <a16:creationId xmlns:a16="http://schemas.microsoft.com/office/drawing/2014/main" id="{4F7FDCB4-287F-44BC-B1B9-F7E889EA227F}"/>
              </a:ext>
            </a:extLst>
          </p:cNvPr>
          <p:cNvPicPr>
            <a:picLocks noChangeAspect="1"/>
          </p:cNvPicPr>
          <p:nvPr/>
        </p:nvPicPr>
        <p:blipFill rotWithShape="1">
          <a:blip r:embed="rId3"/>
          <a:srcRect l="7923" r="9305" b="-1"/>
          <a:stretch/>
        </p:blipFill>
        <p:spPr>
          <a:xfrm>
            <a:off x="6416043" y="403235"/>
            <a:ext cx="5455917" cy="3806629"/>
          </a:xfrm>
          <a:prstGeom prst="rect">
            <a:avLst/>
          </a:prstGeom>
        </p:spPr>
      </p:pic>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26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22D4-934D-4039-8041-CBCA1B63E78A}"/>
              </a:ext>
            </a:extLst>
          </p:cNvPr>
          <p:cNvSpPr>
            <a:spLocks noGrp="1"/>
          </p:cNvSpPr>
          <p:nvPr>
            <p:ph type="title"/>
          </p:nvPr>
        </p:nvSpPr>
        <p:spPr>
          <a:xfrm>
            <a:off x="801098" y="1396289"/>
            <a:ext cx="6387102" cy="1325563"/>
          </a:xfrm>
        </p:spPr>
        <p:txBody>
          <a:bodyPr>
            <a:normAutofit/>
          </a:bodyPr>
          <a:lstStyle/>
          <a:p>
            <a:r>
              <a:rPr lang="en-US" dirty="0"/>
              <a:t>Colonial Elites</a:t>
            </a:r>
          </a:p>
        </p:txBody>
      </p:sp>
      <p:sp>
        <p:nvSpPr>
          <p:cNvPr id="3" name="Content Placeholder 2">
            <a:extLst>
              <a:ext uri="{FF2B5EF4-FFF2-40B4-BE49-F238E27FC236}">
                <a16:creationId xmlns:a16="http://schemas.microsoft.com/office/drawing/2014/main" id="{BEF56FB9-9C78-4C07-AC22-5DCF15E084EC}"/>
              </a:ext>
            </a:extLst>
          </p:cNvPr>
          <p:cNvSpPr>
            <a:spLocks noGrp="1"/>
          </p:cNvSpPr>
          <p:nvPr>
            <p:ph idx="1"/>
          </p:nvPr>
        </p:nvSpPr>
        <p:spPr>
          <a:xfrm>
            <a:off x="805542" y="2871982"/>
            <a:ext cx="6382657" cy="3181684"/>
          </a:xfrm>
        </p:spPr>
        <p:txBody>
          <a:bodyPr anchor="t">
            <a:normAutofit/>
          </a:bodyPr>
          <a:lstStyle/>
          <a:p>
            <a:r>
              <a:rPr lang="en-US" sz="1800" dirty="0"/>
              <a:t>Monocrop export anchored economy, richest colony was Virginia, richest families tobacco planters</a:t>
            </a:r>
          </a:p>
          <a:p>
            <a:r>
              <a:rPr lang="en-US" sz="1800" dirty="0"/>
              <a:t>Northern port cities gave rise to urban economies</a:t>
            </a:r>
          </a:p>
          <a:p>
            <a:r>
              <a:rPr lang="en-US" sz="1800" dirty="0"/>
              <a:t>Puritan “native” families rose to the top of North American manufacture and administrative economy</a:t>
            </a:r>
          </a:p>
        </p:txBody>
      </p:sp>
      <p:sp>
        <p:nvSpPr>
          <p:cNvPr id="16" name="Freeform: Shape 15">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719CC14-21BC-4FA5-B5EC-F5824AD7A7B7}"/>
              </a:ext>
            </a:extLst>
          </p:cNvPr>
          <p:cNvPicPr>
            <a:picLocks noChangeAspect="1"/>
          </p:cNvPicPr>
          <p:nvPr/>
        </p:nvPicPr>
        <p:blipFill rotWithShape="1">
          <a:blip r:embed="rId2"/>
          <a:srcRect t="10955" r="-2" b="36580"/>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8" name="Freeform: Shape 1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5CD3EB6-60CC-465C-BDF2-4C9AED3F4975}"/>
              </a:ext>
            </a:extLst>
          </p:cNvPr>
          <p:cNvPicPr>
            <a:picLocks noChangeAspect="1"/>
          </p:cNvPicPr>
          <p:nvPr/>
        </p:nvPicPr>
        <p:blipFill rotWithShape="1">
          <a:blip r:embed="rId3"/>
          <a:srcRect t="1492" r="-2" b="3586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12657407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86709-7BAA-41A6-A6CE-59DDF38E2BE9}"/>
              </a:ext>
            </a:extLst>
          </p:cNvPr>
          <p:cNvSpPr>
            <a:spLocks noGrp="1"/>
          </p:cNvSpPr>
          <p:nvPr>
            <p:ph type="title"/>
          </p:nvPr>
        </p:nvSpPr>
        <p:spPr>
          <a:xfrm>
            <a:off x="6940295" y="1396289"/>
            <a:ext cx="4668257" cy="1325563"/>
          </a:xfrm>
        </p:spPr>
        <p:txBody>
          <a:bodyPr>
            <a:normAutofit/>
          </a:bodyPr>
          <a:lstStyle/>
          <a:p>
            <a:r>
              <a:rPr lang="en-US" dirty="0"/>
              <a:t>Colonial Education</a:t>
            </a:r>
          </a:p>
        </p:txBody>
      </p:sp>
      <p:sp>
        <p:nvSpPr>
          <p:cNvPr id="11" name="Freeform: Shape 10">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7687AC1-691F-49C5-8762-794808531A1E}"/>
              </a:ext>
            </a:extLst>
          </p:cNvPr>
          <p:cNvPicPr>
            <a:picLocks noChangeAspect="1"/>
          </p:cNvPicPr>
          <p:nvPr/>
        </p:nvPicPr>
        <p:blipFill rotWithShape="1">
          <a:blip r:embed="rId2"/>
          <a:srcRect r="-2" b="16249"/>
          <a:stretch/>
        </p:blipFill>
        <p:spPr>
          <a:xfrm>
            <a:off x="3559122" y="2661260"/>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Picture 3">
            <a:extLst>
              <a:ext uri="{FF2B5EF4-FFF2-40B4-BE49-F238E27FC236}">
                <a16:creationId xmlns:a16="http://schemas.microsoft.com/office/drawing/2014/main" id="{9C3D1921-B7BF-4F4D-895B-B5C30FBF6FA7}"/>
              </a:ext>
            </a:extLst>
          </p:cNvPr>
          <p:cNvPicPr>
            <a:picLocks noChangeAspect="1"/>
          </p:cNvPicPr>
          <p:nvPr/>
        </p:nvPicPr>
        <p:blipFill rotWithShape="1">
          <a:blip r:embed="rId3"/>
          <a:srcRect l="8112" r="9790" b="-1"/>
          <a:stretch/>
        </p:blipFill>
        <p:spPr>
          <a:xfrm>
            <a:off x="20" y="10"/>
            <a:ext cx="3967953" cy="338327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6" name="Picture 5">
            <a:extLst>
              <a:ext uri="{FF2B5EF4-FFF2-40B4-BE49-F238E27FC236}">
                <a16:creationId xmlns:a16="http://schemas.microsoft.com/office/drawing/2014/main" id="{0D49820C-D7BB-4C4C-B884-A078497F6F4E}"/>
              </a:ext>
            </a:extLst>
          </p:cNvPr>
          <p:cNvPicPr>
            <a:picLocks noChangeAspect="1"/>
          </p:cNvPicPr>
          <p:nvPr/>
        </p:nvPicPr>
        <p:blipFill rotWithShape="1">
          <a:blip r:embed="rId4"/>
          <a:srcRect t="1255" r="-6" b="21294"/>
          <a:stretch/>
        </p:blipFill>
        <p:spPr>
          <a:xfrm>
            <a:off x="4825" y="4007260"/>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C1631048-D676-432A-8863-6934C098DB29}"/>
              </a:ext>
            </a:extLst>
          </p:cNvPr>
          <p:cNvSpPr>
            <a:spLocks noGrp="1"/>
          </p:cNvSpPr>
          <p:nvPr>
            <p:ph idx="1"/>
          </p:nvPr>
        </p:nvSpPr>
        <p:spPr>
          <a:xfrm>
            <a:off x="6940296" y="2871982"/>
            <a:ext cx="4668256" cy="3181684"/>
          </a:xfrm>
        </p:spPr>
        <p:txBody>
          <a:bodyPr anchor="t">
            <a:normAutofit/>
          </a:bodyPr>
          <a:lstStyle/>
          <a:p>
            <a:r>
              <a:rPr lang="en-US" sz="1800" dirty="0"/>
              <a:t>Colonial colleges such Harvard, Yale, Princeton initially founded to train clergy</a:t>
            </a:r>
          </a:p>
          <a:p>
            <a:r>
              <a:rPr lang="en-US" sz="1800" dirty="0"/>
              <a:t>Southern elites had private schooling in the classics and Enlightenment philosophers</a:t>
            </a:r>
          </a:p>
          <a:p>
            <a:r>
              <a:rPr lang="en-US" sz="1800" dirty="0"/>
              <a:t>Harvard under John Leverett and Princeton under John Witherspoon adopted political philosophy curricula</a:t>
            </a:r>
          </a:p>
          <a:p>
            <a:r>
              <a:rPr lang="en-US" sz="1800" dirty="0"/>
              <a:t>Revolutionary leaders such as John Adams and Thomas Jefferson studied English empiricists</a:t>
            </a:r>
          </a:p>
        </p:txBody>
      </p:sp>
    </p:spTree>
    <p:extLst>
      <p:ext uri="{BB962C8B-B14F-4D97-AF65-F5344CB8AC3E}">
        <p14:creationId xmlns:p14="http://schemas.microsoft.com/office/powerpoint/2010/main" val="158810792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39D457-1EC6-4437-9345-BED0FFEFE86E}"/>
              </a:ext>
            </a:extLst>
          </p:cNvPr>
          <p:cNvSpPr>
            <a:spLocks noGrp="1"/>
          </p:cNvSpPr>
          <p:nvPr>
            <p:ph type="title"/>
          </p:nvPr>
        </p:nvSpPr>
        <p:spPr>
          <a:xfrm>
            <a:off x="5297762" y="1053711"/>
            <a:ext cx="5638994" cy="1424446"/>
          </a:xfrm>
        </p:spPr>
        <p:txBody>
          <a:bodyPr>
            <a:normAutofit/>
          </a:bodyPr>
          <a:lstStyle/>
          <a:p>
            <a:r>
              <a:rPr lang="en-US">
                <a:solidFill>
                  <a:srgbClr val="FFFFFF"/>
                </a:solidFill>
              </a:rPr>
              <a:t>Colonial Administration and Citizenship</a:t>
            </a:r>
          </a:p>
        </p:txBody>
      </p:sp>
      <p:pic>
        <p:nvPicPr>
          <p:cNvPr id="5" name="Picture 4">
            <a:extLst>
              <a:ext uri="{FF2B5EF4-FFF2-40B4-BE49-F238E27FC236}">
                <a16:creationId xmlns:a16="http://schemas.microsoft.com/office/drawing/2014/main" id="{083D91F4-8210-4A14-8C1F-975A727781DA}"/>
              </a:ext>
            </a:extLst>
          </p:cNvPr>
          <p:cNvPicPr>
            <a:picLocks noChangeAspect="1"/>
          </p:cNvPicPr>
          <p:nvPr/>
        </p:nvPicPr>
        <p:blipFill rotWithShape="1">
          <a:blip r:embed="rId3"/>
          <a:srcRect t="24822" r="4" b="4"/>
          <a:stretch/>
        </p:blipFill>
        <p:spPr>
          <a:xfrm>
            <a:off x="879834" y="478232"/>
            <a:ext cx="2866833" cy="2789902"/>
          </a:xfrm>
          <a:prstGeom prst="rect">
            <a:avLst/>
          </a:prstGeom>
        </p:spPr>
      </p:pic>
      <p:cxnSp>
        <p:nvCxnSpPr>
          <p:cNvPr id="45" name="Straight Connector 44">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46B5FF5-638B-4124-9A58-0D7604447ED7}"/>
              </a:ext>
            </a:extLst>
          </p:cNvPr>
          <p:cNvPicPr>
            <a:picLocks noChangeAspect="1"/>
          </p:cNvPicPr>
          <p:nvPr/>
        </p:nvPicPr>
        <p:blipFill rotWithShape="1">
          <a:blip r:embed="rId4"/>
          <a:srcRect r="-5" b="19467"/>
          <a:stretch/>
        </p:blipFill>
        <p:spPr>
          <a:xfrm>
            <a:off x="880331" y="3589867"/>
            <a:ext cx="2865839" cy="2788920"/>
          </a:xfrm>
          <a:prstGeom prst="rect">
            <a:avLst/>
          </a:prstGeom>
        </p:spPr>
      </p:pic>
      <p:sp>
        <p:nvSpPr>
          <p:cNvPr id="3" name="Content Placeholder 2">
            <a:extLst>
              <a:ext uri="{FF2B5EF4-FFF2-40B4-BE49-F238E27FC236}">
                <a16:creationId xmlns:a16="http://schemas.microsoft.com/office/drawing/2014/main" id="{A4214995-76FD-4677-958E-88E0671FAD01}"/>
              </a:ext>
            </a:extLst>
          </p:cNvPr>
          <p:cNvSpPr>
            <a:spLocks noGrp="1"/>
          </p:cNvSpPr>
          <p:nvPr>
            <p:ph idx="1"/>
          </p:nvPr>
        </p:nvSpPr>
        <p:spPr>
          <a:xfrm>
            <a:off x="5297762" y="2799889"/>
            <a:ext cx="5747187" cy="2987543"/>
          </a:xfrm>
        </p:spPr>
        <p:txBody>
          <a:bodyPr anchor="t">
            <a:normAutofit/>
          </a:bodyPr>
          <a:lstStyle/>
          <a:p>
            <a:r>
              <a:rPr lang="en-US" sz="2400" dirty="0">
                <a:solidFill>
                  <a:srgbClr val="FFFFFF"/>
                </a:solidFill>
              </a:rPr>
              <a:t>Relatively open colonial society</a:t>
            </a:r>
          </a:p>
          <a:p>
            <a:r>
              <a:rPr lang="en-US" sz="2400" dirty="0">
                <a:solidFill>
                  <a:srgbClr val="FFFFFF"/>
                </a:solidFill>
              </a:rPr>
              <a:t>British trade monopoly</a:t>
            </a:r>
          </a:p>
          <a:p>
            <a:r>
              <a:rPr lang="en-US" sz="2400" dirty="0">
                <a:solidFill>
                  <a:srgbClr val="FFFFFF"/>
                </a:solidFill>
              </a:rPr>
              <a:t>Mostly English-born colonial governors, benefitting from aristocratic patronage</a:t>
            </a:r>
          </a:p>
          <a:p>
            <a:r>
              <a:rPr lang="en-US" sz="2400" dirty="0">
                <a:solidFill>
                  <a:srgbClr val="FFFFFF"/>
                </a:solidFill>
              </a:rPr>
              <a:t>Governors clashed with local assemblies, mostly over customs duties</a:t>
            </a:r>
          </a:p>
        </p:txBody>
      </p:sp>
    </p:spTree>
    <p:extLst>
      <p:ext uri="{BB962C8B-B14F-4D97-AF65-F5344CB8AC3E}">
        <p14:creationId xmlns:p14="http://schemas.microsoft.com/office/powerpoint/2010/main" val="226646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3F3C0-8022-4AB1-B37E-77A07956DA54}"/>
              </a:ext>
            </a:extLst>
          </p:cNvPr>
          <p:cNvSpPr>
            <a:spLocks noGrp="1"/>
          </p:cNvSpPr>
          <p:nvPr>
            <p:ph type="title"/>
          </p:nvPr>
        </p:nvSpPr>
        <p:spPr>
          <a:xfrm>
            <a:off x="801098" y="1396289"/>
            <a:ext cx="6387102" cy="1325563"/>
          </a:xfrm>
        </p:spPr>
        <p:txBody>
          <a:bodyPr>
            <a:normAutofit/>
          </a:bodyPr>
          <a:lstStyle/>
          <a:p>
            <a:r>
              <a:rPr lang="en-US" dirty="0"/>
              <a:t>Seven Years’ War</a:t>
            </a:r>
          </a:p>
        </p:txBody>
      </p:sp>
      <p:sp>
        <p:nvSpPr>
          <p:cNvPr id="3" name="Content Placeholder 2">
            <a:extLst>
              <a:ext uri="{FF2B5EF4-FFF2-40B4-BE49-F238E27FC236}">
                <a16:creationId xmlns:a16="http://schemas.microsoft.com/office/drawing/2014/main" id="{8F73282C-6099-4BE4-9B18-1425E4E864D2}"/>
              </a:ext>
            </a:extLst>
          </p:cNvPr>
          <p:cNvSpPr>
            <a:spLocks noGrp="1"/>
          </p:cNvSpPr>
          <p:nvPr>
            <p:ph idx="1"/>
          </p:nvPr>
        </p:nvSpPr>
        <p:spPr>
          <a:xfrm>
            <a:off x="805542" y="2871982"/>
            <a:ext cx="6382657" cy="3181684"/>
          </a:xfrm>
        </p:spPr>
        <p:txBody>
          <a:bodyPr anchor="t">
            <a:normAutofit/>
          </a:bodyPr>
          <a:lstStyle/>
          <a:p>
            <a:r>
              <a:rPr lang="en-US" sz="1800" dirty="0"/>
              <a:t>British colonists infringed on French-Indian fur trade</a:t>
            </a:r>
          </a:p>
          <a:p>
            <a:r>
              <a:rPr lang="en-US" sz="1800" dirty="0"/>
              <a:t>Americans gained experience in British military</a:t>
            </a:r>
          </a:p>
          <a:p>
            <a:r>
              <a:rPr lang="en-US" sz="1800" dirty="0"/>
              <a:t>After battle of Duquesne British pressed colonists to shoulder costs of the war</a:t>
            </a:r>
          </a:p>
          <a:p>
            <a:r>
              <a:rPr lang="en-US" sz="1800" dirty="0"/>
              <a:t>Opening knell of a protracted inter-imperial war that was expensive and absorbed the administrative attention of inefficient bureaucracies</a:t>
            </a:r>
          </a:p>
          <a:p>
            <a:endParaRPr lang="en-US" sz="1800" dirty="0"/>
          </a:p>
          <a:p>
            <a:endParaRPr lang="en-US" sz="1800" dirty="0"/>
          </a:p>
        </p:txBody>
      </p:sp>
      <p:sp>
        <p:nvSpPr>
          <p:cNvPr id="10" name="Freeform: Shape 9">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6ACF7D4-CD51-4538-A5FC-D9EA6FBD5B2E}"/>
              </a:ext>
            </a:extLst>
          </p:cNvPr>
          <p:cNvPicPr>
            <a:picLocks noChangeAspect="1"/>
          </p:cNvPicPr>
          <p:nvPr/>
        </p:nvPicPr>
        <p:blipFill rotWithShape="1">
          <a:blip r:embed="rId2"/>
          <a:srcRect t="24820" b="5100"/>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2" name="Freeform: Shape 11">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7EC2E9E-7C1A-4B2B-9F87-BEC325DD87A8}"/>
              </a:ext>
            </a:extLst>
          </p:cNvPr>
          <p:cNvPicPr>
            <a:picLocks noChangeAspect="1"/>
          </p:cNvPicPr>
          <p:nvPr/>
        </p:nvPicPr>
        <p:blipFill rotWithShape="1">
          <a:blip r:embed="rId3"/>
          <a:srcRect l="12135" r="1" b="1"/>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78529752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24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B5605CB-72F6-48D2-A402-653CA65DF2E1}"/>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Taxation and Rebellion</a:t>
            </a:r>
          </a:p>
        </p:txBody>
      </p:sp>
      <p:pic>
        <p:nvPicPr>
          <p:cNvPr id="6" name="Picture 5">
            <a:extLst>
              <a:ext uri="{FF2B5EF4-FFF2-40B4-BE49-F238E27FC236}">
                <a16:creationId xmlns:a16="http://schemas.microsoft.com/office/drawing/2014/main" id="{CB6E783B-C0CB-4035-BF9C-4DA48A1C0F3F}"/>
              </a:ext>
            </a:extLst>
          </p:cNvPr>
          <p:cNvPicPr>
            <a:picLocks noChangeAspect="1"/>
          </p:cNvPicPr>
          <p:nvPr/>
        </p:nvPicPr>
        <p:blipFill rotWithShape="1">
          <a:blip r:embed="rId2"/>
          <a:srcRect t="8358" r="1" b="1"/>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6E795352-6D7B-47B7-AE4F-33E52EF202FC}"/>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King George imposed customs duties to raise  revenue for wars with France and Spain</a:t>
            </a:r>
          </a:p>
          <a:p>
            <a:r>
              <a:rPr lang="en-US" sz="2000" dirty="0">
                <a:solidFill>
                  <a:srgbClr val="FFFFFF"/>
                </a:solidFill>
              </a:rPr>
              <a:t>Colonial elites fomented rebellious spirit with rhetoric of liberty, nationalism, and popular sovereignty</a:t>
            </a:r>
          </a:p>
          <a:p>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3699844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9B33-B9BB-4052-9E55-3C413CCD76D9}"/>
              </a:ext>
            </a:extLst>
          </p:cNvPr>
          <p:cNvSpPr>
            <a:spLocks noGrp="1"/>
          </p:cNvSpPr>
          <p:nvPr>
            <p:ph type="ctrTitle"/>
          </p:nvPr>
        </p:nvSpPr>
        <p:spPr>
          <a:xfrm>
            <a:off x="652750" y="657922"/>
            <a:ext cx="4806184" cy="4281913"/>
          </a:xfrm>
          <a:noFill/>
        </p:spPr>
        <p:txBody>
          <a:bodyPr vert="horz" lIns="91440" tIns="45720" rIns="91440" bIns="45720" rtlCol="0">
            <a:normAutofit/>
          </a:bodyPr>
          <a:lstStyle/>
          <a:p>
            <a:pPr algn="l"/>
            <a:r>
              <a:rPr lang="en-US" sz="5000" kern="1200" dirty="0">
                <a:latin typeface="+mj-lt"/>
                <a:ea typeface="+mj-ea"/>
                <a:cs typeface="+mj-cs"/>
              </a:rPr>
              <a:t>The French Revolution</a:t>
            </a:r>
          </a:p>
        </p:txBody>
      </p:sp>
      <p:sp>
        <p:nvSpPr>
          <p:cNvPr id="4" name="Subtitle 3">
            <a:extLst>
              <a:ext uri="{FF2B5EF4-FFF2-40B4-BE49-F238E27FC236}">
                <a16:creationId xmlns:a16="http://schemas.microsoft.com/office/drawing/2014/main" id="{0D3F4D5C-99F8-4E10-9091-0B5A25D98058}"/>
              </a:ext>
            </a:extLst>
          </p:cNvPr>
          <p:cNvSpPr>
            <a:spLocks noGrp="1"/>
          </p:cNvSpPr>
          <p:nvPr>
            <p:ph type="subTitle" idx="1"/>
          </p:nvPr>
        </p:nvSpPr>
        <p:spPr>
          <a:xfrm>
            <a:off x="652750" y="5078264"/>
            <a:ext cx="4806184" cy="921092"/>
          </a:xfrm>
          <a:noFill/>
        </p:spPr>
        <p:txBody>
          <a:bodyPr>
            <a:normAutofit/>
          </a:bodyPr>
          <a:lstStyle/>
          <a:p>
            <a:pPr algn="l"/>
            <a:r>
              <a:rPr lang="en-US" sz="2200" dirty="0">
                <a:solidFill>
                  <a:schemeClr val="tx2"/>
                </a:solidFill>
              </a:rPr>
              <a:t>Social Unrest Infused with Egalitarian Ideals</a:t>
            </a:r>
          </a:p>
        </p:txBody>
      </p:sp>
      <p:pic>
        <p:nvPicPr>
          <p:cNvPr id="3" name="Picture 2">
            <a:extLst>
              <a:ext uri="{FF2B5EF4-FFF2-40B4-BE49-F238E27FC236}">
                <a16:creationId xmlns:a16="http://schemas.microsoft.com/office/drawing/2014/main" id="{8943E649-57E8-4808-9728-197595F46B61}"/>
              </a:ext>
            </a:extLst>
          </p:cNvPr>
          <p:cNvPicPr>
            <a:picLocks noChangeAspect="1"/>
          </p:cNvPicPr>
          <p:nvPr/>
        </p:nvPicPr>
        <p:blipFill rotWithShape="1">
          <a:blip r:embed="rId2">
            <a:extLst/>
          </a:blip>
          <a:srcRect l="22956" r="7380" b="2"/>
          <a:stretch/>
        </p:blipFill>
        <p:spPr>
          <a:xfrm>
            <a:off x="6095999" y="10"/>
            <a:ext cx="6105655" cy="6857990"/>
          </a:xfrm>
          <a:prstGeom prst="rect">
            <a:avLst/>
          </a:prstGeom>
        </p:spPr>
      </p:pic>
    </p:spTree>
    <p:extLst>
      <p:ext uri="{BB962C8B-B14F-4D97-AF65-F5344CB8AC3E}">
        <p14:creationId xmlns:p14="http://schemas.microsoft.com/office/powerpoint/2010/main" val="203500541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2974790-8852-4217-8EC5-00AD6F9A5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AE485DA-524A-4260-9FC8-98FAACAFF5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1" name="Freeform 5">
              <a:extLst>
                <a:ext uri="{FF2B5EF4-FFF2-40B4-BE49-F238E27FC236}">
                  <a16:creationId xmlns:a16="http://schemas.microsoft.com/office/drawing/2014/main" id="{6B58B403-6C75-44AB-AE71-97BF1EB567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F012B86A-CF90-40CF-8B77-C382530E39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77EB535E-0753-4F7A-8E6A-A6BB3A3A42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8">
              <a:extLst>
                <a:ext uri="{FF2B5EF4-FFF2-40B4-BE49-F238E27FC236}">
                  <a16:creationId xmlns:a16="http://schemas.microsoft.com/office/drawing/2014/main" id="{6EA7969D-0525-4972-A406-A3ECCFB906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111A00F7-1251-40DA-95AA-8EB5A776D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3B034E9C-0B6D-4740-B839-339A3CFE91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79BDE6BB-D9F6-4547-A3D5-0410D56864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0B171098-0659-4752-BCA7-80539A02B9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19BB0F73-3E8F-4DB3-B047-5C5FAB474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11EC89ED-7CE2-455E-9D3D-4F4F088469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A6116FC0-48C5-47DE-BEDD-5D395F751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540BFDCD-3B77-492C-A402-463DDC8C77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602FA0AD-30A8-4863-A785-0D72E7D6ED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F99711A0-AA25-427D-B4CB-45817E61F4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E0D52CC1-593C-4216-A5D3-5839D9F72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a:extLst>
                <a:ext uri="{FF2B5EF4-FFF2-40B4-BE49-F238E27FC236}">
                  <a16:creationId xmlns:a16="http://schemas.microsoft.com/office/drawing/2014/main" id="{E782A25F-17DE-4DC0-A536-76DCD24A82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a:extLst>
                <a:ext uri="{FF2B5EF4-FFF2-40B4-BE49-F238E27FC236}">
                  <a16:creationId xmlns:a16="http://schemas.microsoft.com/office/drawing/2014/main" id="{9367600B-A73C-4101-8DA7-C76EDDACF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a:extLst>
                <a:ext uri="{FF2B5EF4-FFF2-40B4-BE49-F238E27FC236}">
                  <a16:creationId xmlns:a16="http://schemas.microsoft.com/office/drawing/2014/main" id="{F432540E-8D0F-4CC2-8F09-378A28D617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a:extLst>
                <a:ext uri="{FF2B5EF4-FFF2-40B4-BE49-F238E27FC236}">
                  <a16:creationId xmlns:a16="http://schemas.microsoft.com/office/drawing/2014/main" id="{EAE46CBD-5B80-44B6-AA1C-75E3684D9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4">
              <a:extLst>
                <a:ext uri="{FF2B5EF4-FFF2-40B4-BE49-F238E27FC236}">
                  <a16:creationId xmlns:a16="http://schemas.microsoft.com/office/drawing/2014/main" id="{C4B1D7D7-5EFC-42D4-A6F3-49D60C396F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a:extLst>
                <a:ext uri="{FF2B5EF4-FFF2-40B4-BE49-F238E27FC236}">
                  <a16:creationId xmlns:a16="http://schemas.microsoft.com/office/drawing/2014/main" id="{A43C462C-E5B7-4580-8853-16A0D4F340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3" name="Rectangle 42">
            <a:extLst>
              <a:ext uri="{FF2B5EF4-FFF2-40B4-BE49-F238E27FC236}">
                <a16:creationId xmlns:a16="http://schemas.microsoft.com/office/drawing/2014/main" id="{235421DC-A006-4825-B62F-7DE8D0DEA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894FD15-2E33-4234-8160-FF85F03A4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557" y="0"/>
            <a:ext cx="4640799" cy="68580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920C01E0-51E0-4119-8E69-686569BC2F57}"/>
              </a:ext>
            </a:extLst>
          </p:cNvPr>
          <p:cNvPicPr>
            <a:picLocks noChangeAspect="1"/>
          </p:cNvPicPr>
          <p:nvPr/>
        </p:nvPicPr>
        <p:blipFill rotWithShape="1">
          <a:blip r:embed="rId2"/>
          <a:srcRect r="4364" b="3"/>
          <a:stretch/>
        </p:blipFill>
        <p:spPr>
          <a:xfrm>
            <a:off x="7943126" y="320041"/>
            <a:ext cx="3852672" cy="2950770"/>
          </a:xfrm>
          <a:prstGeom prst="rect">
            <a:avLst/>
          </a:prstGeom>
          <a:ln>
            <a:solidFill>
              <a:schemeClr val="bg1"/>
            </a:solidFill>
          </a:ln>
        </p:spPr>
      </p:pic>
      <p:sp>
        <p:nvSpPr>
          <p:cNvPr id="47" name="Isosceles Triangle 22">
            <a:extLst>
              <a:ext uri="{FF2B5EF4-FFF2-40B4-BE49-F238E27FC236}">
                <a16:creationId xmlns:a16="http://schemas.microsoft.com/office/drawing/2014/main" id="{6F4A2966-7C28-405D-BB02-5E542A255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58D9839-C203-4964-B486-7C0FFFDE5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6022D-B79B-464C-A957-4797A8FD7141}"/>
              </a:ext>
            </a:extLst>
          </p:cNvPr>
          <p:cNvSpPr>
            <a:spLocks noGrp="1"/>
          </p:cNvSpPr>
          <p:nvPr>
            <p:ph type="title"/>
          </p:nvPr>
        </p:nvSpPr>
        <p:spPr>
          <a:xfrm>
            <a:off x="873978" y="1718735"/>
            <a:ext cx="5767566" cy="1072378"/>
          </a:xfrm>
        </p:spPr>
        <p:txBody>
          <a:bodyPr anchor="ctr">
            <a:normAutofit/>
          </a:bodyPr>
          <a:lstStyle/>
          <a:p>
            <a:pPr algn="ctr"/>
            <a:r>
              <a:rPr lang="en-US" sz="3300">
                <a:solidFill>
                  <a:srgbClr val="FFFFFF"/>
                </a:solidFill>
              </a:rPr>
              <a:t>French Involvement In American Revolution</a:t>
            </a:r>
          </a:p>
        </p:txBody>
      </p:sp>
      <p:sp>
        <p:nvSpPr>
          <p:cNvPr id="3" name="Content Placeholder 2">
            <a:extLst>
              <a:ext uri="{FF2B5EF4-FFF2-40B4-BE49-F238E27FC236}">
                <a16:creationId xmlns:a16="http://schemas.microsoft.com/office/drawing/2014/main" id="{557CEC8F-DC5D-4D8D-8CF6-6F9753307E8D}"/>
              </a:ext>
            </a:extLst>
          </p:cNvPr>
          <p:cNvSpPr>
            <a:spLocks noGrp="1"/>
          </p:cNvSpPr>
          <p:nvPr>
            <p:ph idx="1"/>
          </p:nvPr>
        </p:nvSpPr>
        <p:spPr>
          <a:xfrm>
            <a:off x="873102" y="2789239"/>
            <a:ext cx="5768442" cy="2683606"/>
          </a:xfrm>
        </p:spPr>
        <p:txBody>
          <a:bodyPr anchor="ctr">
            <a:normAutofit/>
          </a:bodyPr>
          <a:lstStyle/>
          <a:p>
            <a:r>
              <a:rPr lang="en-US" sz="1600">
                <a:solidFill>
                  <a:srgbClr val="FFFFFE"/>
                </a:solidFill>
              </a:rPr>
              <a:t>Sore about loss in Seven Years’ War, Louis XVI spent heavily to support rebels</a:t>
            </a:r>
          </a:p>
          <a:p>
            <a:r>
              <a:rPr lang="en-US" sz="1600">
                <a:solidFill>
                  <a:srgbClr val="FFFFFE"/>
                </a:solidFill>
              </a:rPr>
              <a:t>Treaty of Paris restored France as colonial power, further deteriorated relations with Great Britain</a:t>
            </a:r>
          </a:p>
          <a:p>
            <a:r>
              <a:rPr lang="en-US" sz="1600">
                <a:solidFill>
                  <a:srgbClr val="FFFFFE"/>
                </a:solidFill>
              </a:rPr>
              <a:t>1783-1789- financed debt with more debt</a:t>
            </a:r>
          </a:p>
          <a:p>
            <a:r>
              <a:rPr lang="en-US" sz="1600">
                <a:solidFill>
                  <a:srgbClr val="FFFFFE"/>
                </a:solidFill>
              </a:rPr>
              <a:t>Summons Estates General 1789</a:t>
            </a:r>
          </a:p>
        </p:txBody>
      </p:sp>
      <p:pic>
        <p:nvPicPr>
          <p:cNvPr id="5" name="Picture 4">
            <a:extLst>
              <a:ext uri="{FF2B5EF4-FFF2-40B4-BE49-F238E27FC236}">
                <a16:creationId xmlns:a16="http://schemas.microsoft.com/office/drawing/2014/main" id="{85DC9282-8471-4AF6-9DEC-35B71446E4B2}"/>
              </a:ext>
            </a:extLst>
          </p:cNvPr>
          <p:cNvPicPr>
            <a:picLocks noChangeAspect="1"/>
          </p:cNvPicPr>
          <p:nvPr/>
        </p:nvPicPr>
        <p:blipFill rotWithShape="1">
          <a:blip r:embed="rId3"/>
          <a:srcRect t="2065" b="39550"/>
          <a:stretch/>
        </p:blipFill>
        <p:spPr>
          <a:xfrm>
            <a:off x="8047340" y="3587191"/>
            <a:ext cx="3643936" cy="2954879"/>
          </a:xfrm>
          <a:prstGeom prst="rect">
            <a:avLst/>
          </a:prstGeom>
          <a:ln>
            <a:solidFill>
              <a:schemeClr val="bg1"/>
            </a:solidFill>
          </a:ln>
        </p:spPr>
      </p:pic>
    </p:spTree>
    <p:extLst>
      <p:ext uri="{BB962C8B-B14F-4D97-AF65-F5344CB8AC3E}">
        <p14:creationId xmlns:p14="http://schemas.microsoft.com/office/powerpoint/2010/main" val="504225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FCBB9B-BCBA-438D-BB31-6F7F8F9BCC03}"/>
              </a:ext>
            </a:extLst>
          </p:cNvPr>
          <p:cNvSpPr>
            <a:spLocks noGrp="1"/>
          </p:cNvSpPr>
          <p:nvPr>
            <p:ph type="title"/>
          </p:nvPr>
        </p:nvSpPr>
        <p:spPr>
          <a:xfrm>
            <a:off x="762000" y="559678"/>
            <a:ext cx="3567915" cy="4952492"/>
          </a:xfrm>
        </p:spPr>
        <p:txBody>
          <a:bodyPr>
            <a:normAutofit/>
          </a:bodyPr>
          <a:lstStyle/>
          <a:p>
            <a:r>
              <a:rPr lang="en-US">
                <a:solidFill>
                  <a:schemeClr val="bg1"/>
                </a:solidFill>
              </a:rPr>
              <a:t>Timeline of French Revolution</a:t>
            </a:r>
          </a:p>
        </p:txBody>
      </p:sp>
      <p:cxnSp>
        <p:nvCxnSpPr>
          <p:cNvPr id="17" name="Straight Connector 16">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743C0A7-8403-4F83-90EC-EC22A45C5765}"/>
              </a:ext>
            </a:extLst>
          </p:cNvPr>
          <p:cNvGraphicFramePr>
            <a:graphicFrameLocks noGrp="1"/>
          </p:cNvGraphicFramePr>
          <p:nvPr>
            <p:ph idx="1"/>
            <p:extLst>
              <p:ext uri="{D42A27DB-BD31-4B8C-83A1-F6EECF244321}">
                <p14:modId xmlns:p14="http://schemas.microsoft.com/office/powerpoint/2010/main" val="1483428467"/>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4721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6CEFFD-B449-4B3D-A6C6-D12D3E2E3287}"/>
              </a:ext>
            </a:extLst>
          </p:cNvPr>
          <p:cNvPicPr>
            <a:picLocks noChangeAspect="1"/>
          </p:cNvPicPr>
          <p:nvPr/>
        </p:nvPicPr>
        <p:blipFill rotWithShape="1">
          <a:blip r:embed="rId2">
            <a:alphaModFix amt="35000"/>
            <a:extLst/>
          </a:blip>
          <a:srcRect b="26471"/>
          <a:stretch/>
        </p:blipFill>
        <p:spPr>
          <a:xfrm>
            <a:off x="20" y="1"/>
            <a:ext cx="12191980" cy="6857999"/>
          </a:xfrm>
          <a:prstGeom prst="rect">
            <a:avLst/>
          </a:prstGeom>
        </p:spPr>
      </p:pic>
      <p:sp>
        <p:nvSpPr>
          <p:cNvPr id="2" name="Title 1">
            <a:extLst>
              <a:ext uri="{FF2B5EF4-FFF2-40B4-BE49-F238E27FC236}">
                <a16:creationId xmlns:a16="http://schemas.microsoft.com/office/drawing/2014/main" id="{7BDFCC9B-E51F-4B1B-AC45-D2E598DE5BB3}"/>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4000" dirty="0">
                <a:solidFill>
                  <a:srgbClr val="FFFFFF"/>
                </a:solidFill>
              </a:rPr>
              <a:t>New Definitions of Freedom:</a:t>
            </a:r>
            <a:br>
              <a:rPr lang="en-US" sz="4000" dirty="0">
                <a:solidFill>
                  <a:srgbClr val="FFFFFF"/>
                </a:solidFill>
              </a:rPr>
            </a:br>
            <a:r>
              <a:rPr lang="en-US" sz="4000" dirty="0">
                <a:solidFill>
                  <a:srgbClr val="FFFFFF"/>
                </a:solidFill>
              </a:rPr>
              <a:t>Popular (National) Sovereignty</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0A34F12-3BA0-4E06-A8F9-0E81F37A249A}"/>
              </a:ext>
            </a:extLst>
          </p:cNvPr>
          <p:cNvSpPr>
            <a:spLocks noGrp="1"/>
          </p:cNvSpPr>
          <p:nvPr>
            <p:ph idx="1"/>
          </p:nvPr>
        </p:nvSpPr>
        <p:spPr>
          <a:xfrm>
            <a:off x="5048336" y="1727043"/>
            <a:ext cx="5744685" cy="4726276"/>
          </a:xfrm>
        </p:spPr>
        <p:txBody>
          <a:bodyPr anchor="ctr">
            <a:normAutofit/>
          </a:bodyPr>
          <a:lstStyle/>
          <a:p>
            <a:r>
              <a:rPr lang="en-US" sz="2000" dirty="0">
                <a:solidFill>
                  <a:srgbClr val="FFFFFF"/>
                </a:solidFill>
              </a:rPr>
              <a:t>Legitimate authority rests on consent of the governed</a:t>
            </a:r>
          </a:p>
          <a:p>
            <a:r>
              <a:rPr lang="en-US" sz="2000" dirty="0">
                <a:solidFill>
                  <a:srgbClr val="FFFFFF"/>
                </a:solidFill>
              </a:rPr>
              <a:t>“Nations” (ill-defined concept) should have their own states</a:t>
            </a:r>
          </a:p>
          <a:p>
            <a:r>
              <a:rPr lang="en-US" sz="2000" dirty="0">
                <a:solidFill>
                  <a:srgbClr val="FFFFFF"/>
                </a:solidFill>
              </a:rPr>
              <a:t>People (</a:t>
            </a:r>
            <a:r>
              <a:rPr lang="en-US" sz="2000" i="1" dirty="0">
                <a:solidFill>
                  <a:srgbClr val="FFFFFF"/>
                </a:solidFill>
              </a:rPr>
              <a:t>demos</a:t>
            </a:r>
            <a:r>
              <a:rPr lang="en-US" sz="2000" dirty="0">
                <a:solidFill>
                  <a:srgbClr val="FFFFFF"/>
                </a:solidFill>
              </a:rPr>
              <a:t>) should choose their political representatives</a:t>
            </a:r>
          </a:p>
          <a:p>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417314239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04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AE15F9-8CAE-4950-8CFB-F51188BCA8C1}"/>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National Assembly</a:t>
            </a:r>
          </a:p>
        </p:txBody>
      </p:sp>
      <p:pic>
        <p:nvPicPr>
          <p:cNvPr id="4" name="Picture 3">
            <a:extLst>
              <a:ext uri="{FF2B5EF4-FFF2-40B4-BE49-F238E27FC236}">
                <a16:creationId xmlns:a16="http://schemas.microsoft.com/office/drawing/2014/main" id="{6AFB51A9-D539-4329-BCD4-368295072417}"/>
              </a:ext>
            </a:extLst>
          </p:cNvPr>
          <p:cNvPicPr>
            <a:picLocks noChangeAspect="1"/>
          </p:cNvPicPr>
          <p:nvPr/>
        </p:nvPicPr>
        <p:blipFill rotWithShape="1">
          <a:blip r:embed="rId3"/>
          <a:srcRect l="3272" r="65"/>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52D9EA-C4FE-4FE1-A866-CFEA5A09ED9E}"/>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King grudgingly calls Estates-General to raise revenue</a:t>
            </a:r>
          </a:p>
          <a:p>
            <a:r>
              <a:rPr lang="en-US" sz="2000" dirty="0">
                <a:solidFill>
                  <a:srgbClr val="FFFFFF"/>
                </a:solidFill>
              </a:rPr>
              <a:t>Clergy (First Estate) and aristocracy (Second Estate) overruled by the people (Third Estate)</a:t>
            </a:r>
          </a:p>
          <a:p>
            <a:r>
              <a:rPr lang="en-US" sz="2000" dirty="0">
                <a:solidFill>
                  <a:srgbClr val="FFFFFF"/>
                </a:solidFill>
              </a:rPr>
              <a:t>Third Estate declared “National Assembly,” effectively assuming sovereignty</a:t>
            </a:r>
          </a:p>
          <a:p>
            <a:r>
              <a:rPr lang="en-US" sz="2000" dirty="0">
                <a:solidFill>
                  <a:srgbClr val="FFFFFF"/>
                </a:solidFill>
              </a:rPr>
              <a:t>Enter period of “</a:t>
            </a:r>
            <a:r>
              <a:rPr lang="en-US" sz="2000" b="1" i="1" dirty="0">
                <a:solidFill>
                  <a:srgbClr val="FFFFFF"/>
                </a:solidFill>
              </a:rPr>
              <a:t>dual power</a:t>
            </a:r>
            <a:r>
              <a:rPr lang="en-US" sz="2000" dirty="0">
                <a:solidFill>
                  <a:srgbClr val="FFFFFF"/>
                </a:solidFill>
              </a:rPr>
              <a:t>”</a:t>
            </a:r>
          </a:p>
        </p:txBody>
      </p:sp>
    </p:spTree>
    <p:extLst>
      <p:ext uri="{BB962C8B-B14F-4D97-AF65-F5344CB8AC3E}">
        <p14:creationId xmlns:p14="http://schemas.microsoft.com/office/powerpoint/2010/main" val="3719012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4F7-FAF8-4301-B115-A914B75DA035}"/>
              </a:ext>
            </a:extLst>
          </p:cNvPr>
          <p:cNvSpPr>
            <a:spLocks noGrp="1"/>
          </p:cNvSpPr>
          <p:nvPr>
            <p:ph type="title"/>
          </p:nvPr>
        </p:nvSpPr>
        <p:spPr>
          <a:xfrm>
            <a:off x="162949" y="1823365"/>
            <a:ext cx="10515600" cy="1325563"/>
          </a:xfrm>
          <a:noFill/>
        </p:spPr>
        <p:txBody>
          <a:bodyPr vert="horz" lIns="91440" tIns="45720" rIns="91440" bIns="45720" rtlCol="0" anchor="b">
            <a:normAutofit/>
          </a:bodyPr>
          <a:lstStyle/>
          <a:p>
            <a:r>
              <a:rPr lang="en-US" sz="5000" dirty="0"/>
              <a:t>Storming the Bastille:</a:t>
            </a:r>
          </a:p>
        </p:txBody>
      </p:sp>
      <p:sp>
        <p:nvSpPr>
          <p:cNvPr id="4" name="Content Placeholder 3">
            <a:extLst>
              <a:ext uri="{FF2B5EF4-FFF2-40B4-BE49-F238E27FC236}">
                <a16:creationId xmlns:a16="http://schemas.microsoft.com/office/drawing/2014/main" id="{29D23C40-B024-4CB8-A72E-48A95B3A98E9}"/>
              </a:ext>
            </a:extLst>
          </p:cNvPr>
          <p:cNvSpPr>
            <a:spLocks noGrp="1"/>
          </p:cNvSpPr>
          <p:nvPr>
            <p:ph idx="1"/>
          </p:nvPr>
        </p:nvSpPr>
        <p:spPr>
          <a:xfrm>
            <a:off x="599048" y="3148928"/>
            <a:ext cx="10515600" cy="560143"/>
          </a:xfrm>
        </p:spPr>
        <p:txBody>
          <a:bodyPr/>
          <a:lstStyle/>
          <a:p>
            <a:pPr marL="0" indent="0">
              <a:buNone/>
            </a:pPr>
            <a:r>
              <a:rPr lang="en-US" dirty="0"/>
              <a:t>The First Test of Dual Power</a:t>
            </a:r>
          </a:p>
        </p:txBody>
      </p:sp>
      <p:pic>
        <p:nvPicPr>
          <p:cNvPr id="3" name="Picture 2">
            <a:extLst>
              <a:ext uri="{FF2B5EF4-FFF2-40B4-BE49-F238E27FC236}">
                <a16:creationId xmlns:a16="http://schemas.microsoft.com/office/drawing/2014/main" id="{61A25B82-9ED5-48C9-A3ED-C9735D037F9B}"/>
              </a:ext>
            </a:extLst>
          </p:cNvPr>
          <p:cNvPicPr>
            <a:picLocks noChangeAspect="1"/>
          </p:cNvPicPr>
          <p:nvPr/>
        </p:nvPicPr>
        <p:blipFill rotWithShape="1">
          <a:blip r:embed="rId3"/>
          <a:srcRect l="9197" r="1550"/>
          <a:stretch/>
        </p:blipFill>
        <p:spPr>
          <a:xfrm>
            <a:off x="6095999" y="10"/>
            <a:ext cx="6105655" cy="6857990"/>
          </a:xfrm>
          <a:prstGeom prst="rect">
            <a:avLst/>
          </a:prstGeom>
        </p:spPr>
      </p:pic>
    </p:spTree>
    <p:extLst>
      <p:ext uri="{BB962C8B-B14F-4D97-AF65-F5344CB8AC3E}">
        <p14:creationId xmlns:p14="http://schemas.microsoft.com/office/powerpoint/2010/main" val="132783829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14171-1FF1-4ABE-B953-565FD855EF8D}"/>
              </a:ext>
            </a:extLst>
          </p:cNvPr>
          <p:cNvSpPr>
            <a:spLocks noGrp="1"/>
          </p:cNvSpPr>
          <p:nvPr>
            <p:ph type="title"/>
          </p:nvPr>
        </p:nvSpPr>
        <p:spPr>
          <a:xfrm>
            <a:off x="821516" y="640263"/>
            <a:ext cx="6204984" cy="1344975"/>
          </a:xfrm>
        </p:spPr>
        <p:txBody>
          <a:bodyPr>
            <a:normAutofit/>
          </a:bodyPr>
          <a:lstStyle/>
          <a:p>
            <a:r>
              <a:rPr lang="en-US" sz="4000"/>
              <a:t>Pushing the Enlightenment Forward</a:t>
            </a:r>
          </a:p>
        </p:txBody>
      </p:sp>
      <p:sp>
        <p:nvSpPr>
          <p:cNvPr id="3" name="Content Placeholder 2">
            <a:extLst>
              <a:ext uri="{FF2B5EF4-FFF2-40B4-BE49-F238E27FC236}">
                <a16:creationId xmlns:a16="http://schemas.microsoft.com/office/drawing/2014/main" id="{33C2B963-C5DC-4D33-A954-4B23A18C12FB}"/>
              </a:ext>
            </a:extLst>
          </p:cNvPr>
          <p:cNvSpPr>
            <a:spLocks noGrp="1"/>
          </p:cNvSpPr>
          <p:nvPr>
            <p:ph idx="1"/>
          </p:nvPr>
        </p:nvSpPr>
        <p:spPr>
          <a:xfrm>
            <a:off x="821515" y="2121762"/>
            <a:ext cx="6204984" cy="3626917"/>
          </a:xfrm>
        </p:spPr>
        <p:txBody>
          <a:bodyPr>
            <a:normAutofit/>
          </a:bodyPr>
          <a:lstStyle/>
          <a:p>
            <a:r>
              <a:rPr lang="en-US" sz="2400" dirty="0"/>
              <a:t>“Declaration of the Rights Man and Citizen,” 1789</a:t>
            </a:r>
          </a:p>
          <a:p>
            <a:r>
              <a:rPr lang="en-US" sz="2400" dirty="0"/>
              <a:t>“Declaration of the Rights of Woman and the  Female Citizen,” 1791</a:t>
            </a:r>
          </a:p>
          <a:p>
            <a:r>
              <a:rPr lang="en-US" sz="2400" dirty="0"/>
              <a:t>Fused spontaneous mass movement with universalist ideals of the Enlightenment</a:t>
            </a:r>
          </a:p>
          <a:p>
            <a:r>
              <a:rPr lang="en-US" sz="2400" dirty="0"/>
              <a:t>Most radical moment of the Enlightenment as supported by substantial layers of bourgeois intelligentsia</a:t>
            </a:r>
          </a:p>
        </p:txBody>
      </p:sp>
      <p:pic>
        <p:nvPicPr>
          <p:cNvPr id="5" name="Picture 4">
            <a:extLst>
              <a:ext uri="{FF2B5EF4-FFF2-40B4-BE49-F238E27FC236}">
                <a16:creationId xmlns:a16="http://schemas.microsoft.com/office/drawing/2014/main" id="{9517DE02-21E5-4FDB-9092-0D499ED1E5FC}"/>
              </a:ext>
            </a:extLst>
          </p:cNvPr>
          <p:cNvPicPr>
            <a:picLocks noChangeAspect="1"/>
          </p:cNvPicPr>
          <p:nvPr/>
        </p:nvPicPr>
        <p:blipFill>
          <a:blip r:embed="rId2"/>
          <a:stretch>
            <a:fillRect/>
          </a:stretch>
        </p:blipFill>
        <p:spPr>
          <a:xfrm>
            <a:off x="8919210" y="306909"/>
            <a:ext cx="1863090" cy="2286000"/>
          </a:xfrm>
          <a:prstGeom prst="rect">
            <a:avLst/>
          </a:prstGeom>
        </p:spPr>
      </p:pic>
      <p:pic>
        <p:nvPicPr>
          <p:cNvPr id="4" name="Picture 3">
            <a:extLst>
              <a:ext uri="{FF2B5EF4-FFF2-40B4-BE49-F238E27FC236}">
                <a16:creationId xmlns:a16="http://schemas.microsoft.com/office/drawing/2014/main" id="{217707CB-33B3-4D8E-B7A9-DF80894D9F1B}"/>
              </a:ext>
            </a:extLst>
          </p:cNvPr>
          <p:cNvPicPr>
            <a:picLocks noChangeAspect="1"/>
          </p:cNvPicPr>
          <p:nvPr/>
        </p:nvPicPr>
        <p:blipFill>
          <a:blip r:embed="rId3"/>
          <a:stretch>
            <a:fillRect/>
          </a:stretch>
        </p:blipFill>
        <p:spPr>
          <a:xfrm>
            <a:off x="8626482" y="2828925"/>
            <a:ext cx="2448548" cy="3388994"/>
          </a:xfrm>
          <a:prstGeom prst="rect">
            <a:avLst/>
          </a:prstGeom>
        </p:spPr>
      </p:pic>
    </p:spTree>
    <p:extLst>
      <p:ext uri="{BB962C8B-B14F-4D97-AF65-F5344CB8AC3E}">
        <p14:creationId xmlns:p14="http://schemas.microsoft.com/office/powerpoint/2010/main" val="3855947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A78D-8AE8-43D3-9C8D-5A68E37DFDF3}"/>
              </a:ext>
            </a:extLst>
          </p:cNvPr>
          <p:cNvSpPr>
            <a:spLocks noGrp="1"/>
          </p:cNvSpPr>
          <p:nvPr>
            <p:ph type="title"/>
          </p:nvPr>
        </p:nvSpPr>
        <p:spPr>
          <a:xfrm>
            <a:off x="5116878" y="629266"/>
            <a:ext cx="6422849" cy="1676603"/>
          </a:xfrm>
        </p:spPr>
        <p:txBody>
          <a:bodyPr>
            <a:normAutofit/>
          </a:bodyPr>
          <a:lstStyle/>
          <a:p>
            <a:r>
              <a:rPr lang="en-US"/>
              <a:t>The Mountain and the The Girondins</a:t>
            </a:r>
          </a:p>
        </p:txBody>
      </p:sp>
      <p:sp>
        <p:nvSpPr>
          <p:cNvPr id="46" name="Rectangle 45">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595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756B73-0D55-4783-A8B2-AC156147D13D}"/>
              </a:ext>
            </a:extLst>
          </p:cNvPr>
          <p:cNvPicPr>
            <a:picLocks noChangeAspect="1"/>
          </p:cNvPicPr>
          <p:nvPr/>
        </p:nvPicPr>
        <p:blipFill>
          <a:blip r:embed="rId2"/>
          <a:stretch>
            <a:fillRect/>
          </a:stretch>
        </p:blipFill>
        <p:spPr>
          <a:xfrm>
            <a:off x="1487217" y="803049"/>
            <a:ext cx="1661574" cy="2470743"/>
          </a:xfrm>
          <a:prstGeom prst="rect">
            <a:avLst/>
          </a:prstGeom>
          <a:effectLst/>
        </p:spPr>
      </p:pic>
      <p:pic>
        <p:nvPicPr>
          <p:cNvPr id="5" name="Picture 4">
            <a:extLst>
              <a:ext uri="{FF2B5EF4-FFF2-40B4-BE49-F238E27FC236}">
                <a16:creationId xmlns:a16="http://schemas.microsoft.com/office/drawing/2014/main" id="{77B32D69-B7E8-443C-981C-96D5EBB18CE5}"/>
              </a:ext>
            </a:extLst>
          </p:cNvPr>
          <p:cNvPicPr>
            <a:picLocks noChangeAspect="1"/>
          </p:cNvPicPr>
          <p:nvPr/>
        </p:nvPicPr>
        <p:blipFill>
          <a:blip r:embed="rId3"/>
          <a:stretch>
            <a:fillRect/>
          </a:stretch>
        </p:blipFill>
        <p:spPr>
          <a:xfrm>
            <a:off x="1424939" y="3461344"/>
            <a:ext cx="1786128" cy="2438400"/>
          </a:xfrm>
          <a:prstGeom prst="rect">
            <a:avLst/>
          </a:prstGeom>
        </p:spPr>
      </p:pic>
      <p:sp>
        <p:nvSpPr>
          <p:cNvPr id="3" name="Content Placeholder 2">
            <a:extLst>
              <a:ext uri="{FF2B5EF4-FFF2-40B4-BE49-F238E27FC236}">
                <a16:creationId xmlns:a16="http://schemas.microsoft.com/office/drawing/2014/main" id="{D2CDAEEB-ADDF-41F2-8DCF-DD7417EE8072}"/>
              </a:ext>
            </a:extLst>
          </p:cNvPr>
          <p:cNvSpPr>
            <a:spLocks noGrp="1"/>
          </p:cNvSpPr>
          <p:nvPr>
            <p:ph idx="1"/>
          </p:nvPr>
        </p:nvSpPr>
        <p:spPr>
          <a:xfrm>
            <a:off x="5116880" y="2438400"/>
            <a:ext cx="6422848" cy="3785419"/>
          </a:xfrm>
        </p:spPr>
        <p:txBody>
          <a:bodyPr>
            <a:normAutofit/>
          </a:bodyPr>
          <a:lstStyle/>
          <a:p>
            <a:r>
              <a:rPr lang="en-US" sz="2000" dirty="0"/>
              <a:t>Two factions of Jacobin clubs, effectively controlled National Assembly</a:t>
            </a:r>
          </a:p>
          <a:p>
            <a:r>
              <a:rPr lang="en-US" sz="2000" dirty="0"/>
              <a:t>Girondins: transnational network of Enlightenment thinkers rooted in bourgeoisie and eliciting support from peasantry</a:t>
            </a:r>
          </a:p>
          <a:p>
            <a:r>
              <a:rPr lang="en-US" sz="2000" dirty="0"/>
              <a:t>Mountain: radical Jacobins rooted in sans-culottes and pushing Enlightenment thought to its most egalitarian fringes</a:t>
            </a:r>
          </a:p>
        </p:txBody>
      </p:sp>
    </p:spTree>
    <p:extLst>
      <p:ext uri="{BB962C8B-B14F-4D97-AF65-F5344CB8AC3E}">
        <p14:creationId xmlns:p14="http://schemas.microsoft.com/office/powerpoint/2010/main" val="152845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B3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CFA232-1592-4E34-B57A-7483DD09369F}"/>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The Terror</a:t>
            </a:r>
          </a:p>
        </p:txBody>
      </p:sp>
      <p:pic>
        <p:nvPicPr>
          <p:cNvPr id="4" name="Picture 3">
            <a:extLst>
              <a:ext uri="{FF2B5EF4-FFF2-40B4-BE49-F238E27FC236}">
                <a16:creationId xmlns:a16="http://schemas.microsoft.com/office/drawing/2014/main" id="{E7CEAC54-E327-4F1C-8910-388D3B1485C8}"/>
              </a:ext>
            </a:extLst>
          </p:cNvPr>
          <p:cNvPicPr>
            <a:picLocks noChangeAspect="1"/>
          </p:cNvPicPr>
          <p:nvPr/>
        </p:nvPicPr>
        <p:blipFill rotWithShape="1">
          <a:blip r:embed="rId2"/>
          <a:srcRect t="18039" r="1" b="1"/>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A95F16A-E5C8-422C-BB85-3C8C5232CE69}"/>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Montagnard (Mountain) Jacobin faction gains control</a:t>
            </a:r>
          </a:p>
          <a:p>
            <a:r>
              <a:rPr lang="en-US" sz="2000" dirty="0">
                <a:solidFill>
                  <a:srgbClr val="FFFFFF"/>
                </a:solidFill>
              </a:rPr>
              <a:t>Committee of Public Safety, July 1793</a:t>
            </a:r>
          </a:p>
          <a:p>
            <a:r>
              <a:rPr lang="en-US" sz="2000" dirty="0">
                <a:solidFill>
                  <a:srgbClr val="FFFFFF"/>
                </a:solidFill>
              </a:rPr>
              <a:t>Began executing First and Second Estate, to secure authority</a:t>
            </a:r>
          </a:p>
          <a:p>
            <a:r>
              <a:rPr lang="en-US" sz="2000" dirty="0">
                <a:solidFill>
                  <a:srgbClr val="FFFFFF"/>
                </a:solidFill>
              </a:rPr>
              <a:t>Closes the period of dual power</a:t>
            </a:r>
          </a:p>
        </p:txBody>
      </p:sp>
    </p:spTree>
    <p:extLst>
      <p:ext uri="{BB962C8B-B14F-4D97-AF65-F5344CB8AC3E}">
        <p14:creationId xmlns:p14="http://schemas.microsoft.com/office/powerpoint/2010/main" val="1572712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EA12A-31EB-4C9F-9355-85027756A4D5}"/>
              </a:ext>
            </a:extLst>
          </p:cNvPr>
          <p:cNvSpPr>
            <a:spLocks noGrp="1"/>
          </p:cNvSpPr>
          <p:nvPr>
            <p:ph type="title"/>
          </p:nvPr>
        </p:nvSpPr>
        <p:spPr>
          <a:xfrm>
            <a:off x="821516" y="640263"/>
            <a:ext cx="6204984" cy="1344975"/>
          </a:xfrm>
        </p:spPr>
        <p:txBody>
          <a:bodyPr>
            <a:normAutofit/>
          </a:bodyPr>
          <a:lstStyle/>
          <a:p>
            <a:r>
              <a:rPr lang="en-US" sz="4000"/>
              <a:t>Thermidor and the Directory</a:t>
            </a:r>
          </a:p>
        </p:txBody>
      </p:sp>
      <p:sp>
        <p:nvSpPr>
          <p:cNvPr id="3" name="Content Placeholder 2">
            <a:extLst>
              <a:ext uri="{FF2B5EF4-FFF2-40B4-BE49-F238E27FC236}">
                <a16:creationId xmlns:a16="http://schemas.microsoft.com/office/drawing/2014/main" id="{2DB880EF-15DA-43C7-8B18-282B11379532}"/>
              </a:ext>
            </a:extLst>
          </p:cNvPr>
          <p:cNvSpPr>
            <a:spLocks noGrp="1"/>
          </p:cNvSpPr>
          <p:nvPr>
            <p:ph idx="1"/>
          </p:nvPr>
        </p:nvSpPr>
        <p:spPr>
          <a:xfrm>
            <a:off x="821515" y="2121762"/>
            <a:ext cx="6204984" cy="3626917"/>
          </a:xfrm>
        </p:spPr>
        <p:txBody>
          <a:bodyPr>
            <a:normAutofit/>
          </a:bodyPr>
          <a:lstStyle/>
          <a:p>
            <a:r>
              <a:rPr lang="en-US" sz="2400" dirty="0"/>
              <a:t>Robespierre executed 9 Thermidor Year II (July 27, 1794)</a:t>
            </a:r>
          </a:p>
          <a:p>
            <a:r>
              <a:rPr lang="en-US" sz="2400" dirty="0"/>
              <a:t>White Terror: wave of violence in reaction to the Great Terror</a:t>
            </a:r>
          </a:p>
          <a:p>
            <a:r>
              <a:rPr lang="en-US" sz="2400" dirty="0"/>
              <a:t>Directory: five-person executive written into the 1795 Constitution</a:t>
            </a:r>
          </a:p>
          <a:p>
            <a:r>
              <a:rPr lang="en-US" sz="2400" dirty="0"/>
              <a:t>Directory period (1795-1799) forced to defend revolution against foreign intervention</a:t>
            </a:r>
          </a:p>
        </p:txBody>
      </p:sp>
      <p:pic>
        <p:nvPicPr>
          <p:cNvPr id="4" name="Picture 3">
            <a:extLst>
              <a:ext uri="{FF2B5EF4-FFF2-40B4-BE49-F238E27FC236}">
                <a16:creationId xmlns:a16="http://schemas.microsoft.com/office/drawing/2014/main" id="{66A26C3C-9D7C-4178-9EE4-8B4E6403CC2B}"/>
              </a:ext>
            </a:extLst>
          </p:cNvPr>
          <p:cNvPicPr>
            <a:picLocks noChangeAspect="1"/>
          </p:cNvPicPr>
          <p:nvPr/>
        </p:nvPicPr>
        <p:blipFill>
          <a:blip r:embed="rId2"/>
          <a:stretch>
            <a:fillRect/>
          </a:stretch>
        </p:blipFill>
        <p:spPr>
          <a:xfrm>
            <a:off x="8138396" y="306909"/>
            <a:ext cx="3424719" cy="2286000"/>
          </a:xfrm>
          <a:prstGeom prst="rect">
            <a:avLst/>
          </a:prstGeom>
        </p:spPr>
      </p:pic>
      <p:pic>
        <p:nvPicPr>
          <p:cNvPr id="5" name="Picture 4">
            <a:extLst>
              <a:ext uri="{FF2B5EF4-FFF2-40B4-BE49-F238E27FC236}">
                <a16:creationId xmlns:a16="http://schemas.microsoft.com/office/drawing/2014/main" id="{6B6DA2EA-5AA9-4696-996C-A44973745B9E}"/>
              </a:ext>
            </a:extLst>
          </p:cNvPr>
          <p:cNvPicPr>
            <a:picLocks noChangeAspect="1"/>
          </p:cNvPicPr>
          <p:nvPr/>
        </p:nvPicPr>
        <p:blipFill>
          <a:blip r:embed="rId3"/>
          <a:stretch>
            <a:fillRect/>
          </a:stretch>
        </p:blipFill>
        <p:spPr>
          <a:xfrm>
            <a:off x="8770514" y="2828925"/>
            <a:ext cx="2160483" cy="3388994"/>
          </a:xfrm>
          <a:prstGeom prst="rect">
            <a:avLst/>
          </a:prstGeom>
        </p:spPr>
      </p:pic>
    </p:spTree>
    <p:extLst>
      <p:ext uri="{BB962C8B-B14F-4D97-AF65-F5344CB8AC3E}">
        <p14:creationId xmlns:p14="http://schemas.microsoft.com/office/powerpoint/2010/main" val="2373081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F5D10F-E683-48AF-9F3D-8B027C441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F9BC050-CF20-4F0B-BB6F-A4A4774862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B2380829-74FF-4F4E-A02B-2A0216F77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3730642F-4585-48C7-9493-40BD544E9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13DC1C73-7342-49DB-9A8C-B3CE5E2AD4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38E8072E-5F3C-4B39-9B24-2A039F7C73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4062AC30-9CDB-43AC-98FF-310A3444F3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6850AC42-5EE3-4B8D-9F1F-0835CB067C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2129323C-5E69-41BA-BEF5-EADBC7A98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85656C4-397F-4669-92B9-6741E543D8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34862245-C3D4-42D2-A690-E3769D6E17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74B4866E-8B45-4CC8-80AC-EA10DB8D3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BA2DE150-D734-401A-AD12-A2AD93740C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69C387D8-101F-4B43-8F35-50BCB0E784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DE05331-3390-4508-9F8F-E2FA2C7A7B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61531BDF-B6D6-48B6-BA74-69FE6BDEB0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7EFCF0FF-FE7D-4B62-A05F-14BC7AEF74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FB209825-1EE6-4B6C-98B1-F4457AE4D4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18A3926F-FD48-4255-8ADC-64D4DC8041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2707943F-6B86-4554-9E61-5378380A7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D1BCE722-EFEE-4871-9133-2AD70CFA88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77CAED55-FB8F-47D2-AE4A-5F1059508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C1CE725E-91C0-4D58-9F97-2BF5575759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4" name="Rectangle 33">
            <a:extLst>
              <a:ext uri="{FF2B5EF4-FFF2-40B4-BE49-F238E27FC236}">
                <a16:creationId xmlns:a16="http://schemas.microsoft.com/office/drawing/2014/main" id="{2F1B43D9-C551-4B12-B955-90EA9A4E3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22">
            <a:extLst>
              <a:ext uri="{FF2B5EF4-FFF2-40B4-BE49-F238E27FC236}">
                <a16:creationId xmlns:a16="http://schemas.microsoft.com/office/drawing/2014/main" id="{70980CB4-1A49-4BFE-A81F-503F5B5EE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5EF11F-E897-488C-B684-92EE83A77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9D3BA-A09C-4648-AF57-3A661CAD9F89}"/>
              </a:ext>
            </a:extLst>
          </p:cNvPr>
          <p:cNvSpPr>
            <a:spLocks noGrp="1"/>
          </p:cNvSpPr>
          <p:nvPr>
            <p:ph type="title"/>
          </p:nvPr>
        </p:nvSpPr>
        <p:spPr>
          <a:xfrm>
            <a:off x="873978" y="1718735"/>
            <a:ext cx="5767566" cy="1072378"/>
          </a:xfrm>
        </p:spPr>
        <p:txBody>
          <a:bodyPr anchor="ctr">
            <a:normAutofit/>
          </a:bodyPr>
          <a:lstStyle/>
          <a:p>
            <a:r>
              <a:rPr lang="en-US" sz="3600">
                <a:solidFill>
                  <a:srgbClr val="FFFFFF"/>
                </a:solidFill>
              </a:rPr>
              <a:t>The 18</a:t>
            </a:r>
            <a:r>
              <a:rPr lang="en-US" sz="3600" baseline="30000">
                <a:solidFill>
                  <a:srgbClr val="FFFFFF"/>
                </a:solidFill>
              </a:rPr>
              <a:t>th</a:t>
            </a:r>
            <a:r>
              <a:rPr lang="en-US" sz="3600">
                <a:solidFill>
                  <a:srgbClr val="FFFFFF"/>
                </a:solidFill>
              </a:rPr>
              <a:t> Brumaire</a:t>
            </a:r>
          </a:p>
        </p:txBody>
      </p:sp>
      <p:sp>
        <p:nvSpPr>
          <p:cNvPr id="3" name="Content Placeholder 2">
            <a:extLst>
              <a:ext uri="{FF2B5EF4-FFF2-40B4-BE49-F238E27FC236}">
                <a16:creationId xmlns:a16="http://schemas.microsoft.com/office/drawing/2014/main" id="{C99BFFB0-D4E1-4684-8CA2-371A45536280}"/>
              </a:ext>
            </a:extLst>
          </p:cNvPr>
          <p:cNvSpPr>
            <a:spLocks noGrp="1"/>
          </p:cNvSpPr>
          <p:nvPr>
            <p:ph idx="1"/>
          </p:nvPr>
        </p:nvSpPr>
        <p:spPr>
          <a:xfrm>
            <a:off x="873102" y="2789239"/>
            <a:ext cx="5768442" cy="2683606"/>
          </a:xfrm>
        </p:spPr>
        <p:txBody>
          <a:bodyPr anchor="ctr">
            <a:normAutofit/>
          </a:bodyPr>
          <a:lstStyle/>
          <a:p>
            <a:r>
              <a:rPr lang="en-US" sz="1600" dirty="0">
                <a:solidFill>
                  <a:srgbClr val="FFFFFE"/>
                </a:solidFill>
              </a:rPr>
              <a:t>Napoleon Bonaparte climbed military ranks in wars of Directory period</a:t>
            </a:r>
          </a:p>
          <a:p>
            <a:r>
              <a:rPr lang="en-US" sz="1600" dirty="0">
                <a:solidFill>
                  <a:srgbClr val="FFFFFE"/>
                </a:solidFill>
              </a:rPr>
              <a:t>Girondists suffered military defeats, fueling social instability and threat of royalist restoration</a:t>
            </a:r>
          </a:p>
          <a:p>
            <a:r>
              <a:rPr lang="en-US" sz="1600" dirty="0">
                <a:solidFill>
                  <a:srgbClr val="FFFFFE"/>
                </a:solidFill>
              </a:rPr>
              <a:t>Coup passes to power to military, with Bonaparte as First Consul the Emperor of France</a:t>
            </a:r>
          </a:p>
        </p:txBody>
      </p:sp>
      <p:sp>
        <p:nvSpPr>
          <p:cNvPr id="40" name="Rectangle 39">
            <a:extLst>
              <a:ext uri="{FF2B5EF4-FFF2-40B4-BE49-F238E27FC236}">
                <a16:creationId xmlns:a16="http://schemas.microsoft.com/office/drawing/2014/main" id="{19959CDE-EE43-4BAD-B6E8-209CD5F19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862" y="-6706"/>
            <a:ext cx="4642138"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BE02FC-E355-4CE9-9BB9-D58EFE407F8C}"/>
              </a:ext>
            </a:extLst>
          </p:cNvPr>
          <p:cNvPicPr>
            <a:picLocks noChangeAspect="1"/>
          </p:cNvPicPr>
          <p:nvPr/>
        </p:nvPicPr>
        <p:blipFill>
          <a:blip r:embed="rId2"/>
          <a:stretch>
            <a:fillRect/>
          </a:stretch>
        </p:blipFill>
        <p:spPr>
          <a:xfrm>
            <a:off x="8112779" y="320039"/>
            <a:ext cx="3518291" cy="6227065"/>
          </a:xfrm>
          <a:prstGeom prst="rect">
            <a:avLst/>
          </a:prstGeom>
        </p:spPr>
      </p:pic>
    </p:spTree>
    <p:extLst>
      <p:ext uri="{BB962C8B-B14F-4D97-AF65-F5344CB8AC3E}">
        <p14:creationId xmlns:p14="http://schemas.microsoft.com/office/powerpoint/2010/main" val="2398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AD93F9-13F3-47A1-AFE1-6CF24430D1BE}"/>
              </a:ext>
            </a:extLst>
          </p:cNvPr>
          <p:cNvPicPr>
            <a:picLocks noChangeAspect="1"/>
          </p:cNvPicPr>
          <p:nvPr/>
        </p:nvPicPr>
        <p:blipFill rotWithShape="1">
          <a:blip r:embed="rId2"/>
          <a:srcRect t="14336" b="1394"/>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27FD8E6-0DA7-45F1-9E3E-7EE7FC11F10F}"/>
              </a:ext>
            </a:extLst>
          </p:cNvPr>
          <p:cNvSpPr>
            <a:spLocks noGrp="1"/>
          </p:cNvSpPr>
          <p:nvPr>
            <p:ph type="ctrTitle"/>
          </p:nvPr>
        </p:nvSpPr>
        <p:spPr>
          <a:xfrm>
            <a:off x="8022021" y="3231931"/>
            <a:ext cx="3852041" cy="1834056"/>
          </a:xfrm>
        </p:spPr>
        <p:txBody>
          <a:bodyPr>
            <a:normAutofit/>
          </a:bodyPr>
          <a:lstStyle/>
          <a:p>
            <a:r>
              <a:rPr lang="en-US" sz="4000"/>
              <a:t>Haitian Revolution</a:t>
            </a:r>
          </a:p>
        </p:txBody>
      </p:sp>
      <p:sp>
        <p:nvSpPr>
          <p:cNvPr id="5" name="Subtitle 4">
            <a:extLst>
              <a:ext uri="{FF2B5EF4-FFF2-40B4-BE49-F238E27FC236}">
                <a16:creationId xmlns:a16="http://schemas.microsoft.com/office/drawing/2014/main" id="{C0CAA274-CAFA-4C16-A3F1-4B8F768166D7}"/>
              </a:ext>
            </a:extLst>
          </p:cNvPr>
          <p:cNvSpPr>
            <a:spLocks noGrp="1"/>
          </p:cNvSpPr>
          <p:nvPr>
            <p:ph type="subTitle" idx="1"/>
          </p:nvPr>
        </p:nvSpPr>
        <p:spPr>
          <a:xfrm>
            <a:off x="7782910" y="5242675"/>
            <a:ext cx="4330262" cy="683284"/>
          </a:xfrm>
        </p:spPr>
        <p:txBody>
          <a:bodyPr>
            <a:normAutofit/>
          </a:bodyPr>
          <a:lstStyle/>
          <a:p>
            <a:r>
              <a:rPr lang="en-US" sz="2000"/>
              <a:t>Universalism Reaches its Limits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368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AC04C2-7228-46E0-B977-95BB8C51C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EEC808F-1FC1-4A2E-B01B-768121195E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ACFE68EA-4FC5-4C75-90E1-184E465FB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27A6CF9-A4EF-4E3C-9BB9-CE9E1B2B1F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43F6BCD4-4B29-4570-86DD-C063D0A718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F98776EA-E610-4021-B218-9F405372BE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D8448F1-3976-4285-B6F0-2B679F0AD8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AE12B694-C60D-430E-A9A1-E531B8CF48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362150B2-8E09-4106-A3B4-D04A65F19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9ED1904E-7B40-4203-A4F2-64086596B9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A107C6D6-7CCD-45C1-9F72-CCF3DBD2F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5DBC124-02A4-4147-A227-8AACC31122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1A046586-2FEC-449F-80AC-2A700A742C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A35E19B7-E89C-447B-A2C5-6B0B9E2BF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A227A78E-EFBE-4DEA-80DF-C449D1F03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42E64BBD-72C4-4DCC-8ECE-3A1934C606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AACC5732-AB88-454E-8058-13C8C46030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2031E1C6-5224-4679-925E-ADD051DA19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9B568F1B-8844-4ABD-AEE9-24E3ED5A88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2540ED86-90CE-4D49-84DF-E52E953410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2B709B38-34E6-4418-817C-C6852373D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C4DCC7CA-1427-4272-9997-7FA64B3976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0066B0F1-E8C5-4219-A992-9769BCD8C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Rectangle 34">
            <a:extLst>
              <a:ext uri="{FF2B5EF4-FFF2-40B4-BE49-F238E27FC236}">
                <a16:creationId xmlns:a16="http://schemas.microsoft.com/office/drawing/2014/main" id="{4504ED0C-6A4A-48BD-B467-0AD542E2E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E5BDB9-97D3-4820-A78A-93002DFD2D66}"/>
              </a:ext>
            </a:extLst>
          </p:cNvPr>
          <p:cNvPicPr>
            <a:picLocks noChangeAspect="1"/>
          </p:cNvPicPr>
          <p:nvPr/>
        </p:nvPicPr>
        <p:blipFill rotWithShape="1">
          <a:blip r:embed="rId2"/>
          <a:srcRect r="1523" b="-2"/>
          <a:stretch/>
        </p:blipFill>
        <p:spPr>
          <a:xfrm>
            <a:off x="7550167" y="10"/>
            <a:ext cx="4641833" cy="3429217"/>
          </a:xfrm>
          <a:prstGeom prst="rect">
            <a:avLst/>
          </a:prstGeom>
          <a:ln>
            <a:noFill/>
          </a:ln>
        </p:spPr>
      </p:pic>
      <p:sp>
        <p:nvSpPr>
          <p:cNvPr id="37" name="Isosceles Triangle 22">
            <a:extLst>
              <a:ext uri="{FF2B5EF4-FFF2-40B4-BE49-F238E27FC236}">
                <a16:creationId xmlns:a16="http://schemas.microsoft.com/office/drawing/2014/main" id="{F4366B6B-9464-4F48-BFFE-BF288234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201C424-7227-4039-8615-710FEBBEF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81EFC-68B7-420D-B079-44B8F38A4D6B}"/>
              </a:ext>
            </a:extLst>
          </p:cNvPr>
          <p:cNvSpPr>
            <a:spLocks noGrp="1"/>
          </p:cNvSpPr>
          <p:nvPr>
            <p:ph type="title"/>
          </p:nvPr>
        </p:nvSpPr>
        <p:spPr>
          <a:xfrm>
            <a:off x="873978" y="1718735"/>
            <a:ext cx="5767566" cy="1072378"/>
          </a:xfrm>
        </p:spPr>
        <p:txBody>
          <a:bodyPr anchor="ctr">
            <a:normAutofit/>
          </a:bodyPr>
          <a:lstStyle/>
          <a:p>
            <a:pPr algn="ctr"/>
            <a:r>
              <a:rPr lang="en-US" sz="3600">
                <a:solidFill>
                  <a:srgbClr val="FFFFFF"/>
                </a:solidFill>
              </a:rPr>
              <a:t>Social Composition of Haiti</a:t>
            </a:r>
          </a:p>
        </p:txBody>
      </p:sp>
      <p:sp>
        <p:nvSpPr>
          <p:cNvPr id="3" name="Content Placeholder 2">
            <a:extLst>
              <a:ext uri="{FF2B5EF4-FFF2-40B4-BE49-F238E27FC236}">
                <a16:creationId xmlns:a16="http://schemas.microsoft.com/office/drawing/2014/main" id="{7732596F-3A61-420D-A931-238D5644D282}"/>
              </a:ext>
            </a:extLst>
          </p:cNvPr>
          <p:cNvSpPr>
            <a:spLocks noGrp="1"/>
          </p:cNvSpPr>
          <p:nvPr>
            <p:ph idx="1"/>
          </p:nvPr>
        </p:nvSpPr>
        <p:spPr>
          <a:xfrm>
            <a:off x="873102" y="2789239"/>
            <a:ext cx="5768442" cy="2683606"/>
          </a:xfrm>
        </p:spPr>
        <p:txBody>
          <a:bodyPr anchor="ctr">
            <a:normAutofit/>
          </a:bodyPr>
          <a:lstStyle/>
          <a:p>
            <a:r>
              <a:rPr lang="en-US" sz="1600" dirty="0">
                <a:solidFill>
                  <a:srgbClr val="FFFFFF"/>
                </a:solidFill>
              </a:rPr>
              <a:t>Caste system: White planters, white non-planters, free POCs, slaves</a:t>
            </a:r>
          </a:p>
          <a:p>
            <a:r>
              <a:rPr lang="en-US" sz="1600" dirty="0">
                <a:solidFill>
                  <a:srgbClr val="FFFFFF"/>
                </a:solidFill>
              </a:rPr>
              <a:t>40,000 (8%) white French settlers</a:t>
            </a:r>
          </a:p>
          <a:p>
            <a:r>
              <a:rPr lang="en-US" sz="1600" dirty="0">
                <a:solidFill>
                  <a:srgbClr val="FFFFFF"/>
                </a:solidFill>
              </a:rPr>
              <a:t>30,000 (5%) Mulattos and Free Black People</a:t>
            </a:r>
          </a:p>
          <a:p>
            <a:r>
              <a:rPr lang="en-US" sz="1600" dirty="0">
                <a:solidFill>
                  <a:srgbClr val="FFFFFF"/>
                </a:solidFill>
              </a:rPr>
              <a:t>500,000 (87%) black slaves, two thirds first generation Africans</a:t>
            </a:r>
          </a:p>
          <a:p>
            <a:r>
              <a:rPr lang="en-US" sz="1600" dirty="0">
                <a:solidFill>
                  <a:srgbClr val="FFFFFF"/>
                </a:solidFill>
              </a:rPr>
              <a:t>In 1787, French imported 20,000 African slaves to Haiti</a:t>
            </a:r>
          </a:p>
        </p:txBody>
      </p:sp>
      <p:pic>
        <p:nvPicPr>
          <p:cNvPr id="4" name="Picture 3">
            <a:extLst>
              <a:ext uri="{FF2B5EF4-FFF2-40B4-BE49-F238E27FC236}">
                <a16:creationId xmlns:a16="http://schemas.microsoft.com/office/drawing/2014/main" id="{6DB31DDD-CFF9-4938-8195-FEFA350159AB}"/>
              </a:ext>
            </a:extLst>
          </p:cNvPr>
          <p:cNvPicPr>
            <a:picLocks noChangeAspect="1"/>
          </p:cNvPicPr>
          <p:nvPr/>
        </p:nvPicPr>
        <p:blipFill rotWithShape="1">
          <a:blip r:embed="rId3"/>
          <a:srcRect l="10564" r="21755" b="-1"/>
          <a:stretch/>
        </p:blipFill>
        <p:spPr>
          <a:xfrm>
            <a:off x="7549862" y="3428999"/>
            <a:ext cx="4641833" cy="3429227"/>
          </a:xfrm>
          <a:prstGeom prst="rect">
            <a:avLst/>
          </a:prstGeom>
          <a:ln>
            <a:noFill/>
          </a:ln>
        </p:spPr>
      </p:pic>
    </p:spTree>
    <p:extLst>
      <p:ext uri="{BB962C8B-B14F-4D97-AF65-F5344CB8AC3E}">
        <p14:creationId xmlns:p14="http://schemas.microsoft.com/office/powerpoint/2010/main" val="2089838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C0DD1-D3F9-49E0-82A3-AEDECE67832A}"/>
              </a:ext>
            </a:extLst>
          </p:cNvPr>
          <p:cNvSpPr>
            <a:spLocks noGrp="1"/>
          </p:cNvSpPr>
          <p:nvPr>
            <p:ph type="title"/>
          </p:nvPr>
        </p:nvSpPr>
        <p:spPr>
          <a:xfrm>
            <a:off x="821516" y="640263"/>
            <a:ext cx="6204984" cy="1344975"/>
          </a:xfrm>
        </p:spPr>
        <p:txBody>
          <a:bodyPr>
            <a:normAutofit/>
          </a:bodyPr>
          <a:lstStyle/>
          <a:p>
            <a:r>
              <a:rPr lang="en-US" sz="4000"/>
              <a:t>Social Relations of Production</a:t>
            </a:r>
          </a:p>
        </p:txBody>
      </p:sp>
      <p:sp>
        <p:nvSpPr>
          <p:cNvPr id="3" name="Content Placeholder 2">
            <a:extLst>
              <a:ext uri="{FF2B5EF4-FFF2-40B4-BE49-F238E27FC236}">
                <a16:creationId xmlns:a16="http://schemas.microsoft.com/office/drawing/2014/main" id="{6F4286AE-FF8A-4B0C-975A-606421033A27}"/>
              </a:ext>
            </a:extLst>
          </p:cNvPr>
          <p:cNvSpPr>
            <a:spLocks noGrp="1"/>
          </p:cNvSpPr>
          <p:nvPr>
            <p:ph idx="1"/>
          </p:nvPr>
        </p:nvSpPr>
        <p:spPr>
          <a:xfrm>
            <a:off x="821515" y="2121762"/>
            <a:ext cx="6204984" cy="3626917"/>
          </a:xfrm>
        </p:spPr>
        <p:txBody>
          <a:bodyPr>
            <a:normAutofit/>
          </a:bodyPr>
          <a:lstStyle/>
          <a:p>
            <a:r>
              <a:rPr lang="en-US" sz="2400" i="1" dirty="0"/>
              <a:t>Les grands </a:t>
            </a:r>
            <a:r>
              <a:rPr lang="en-US" sz="2400" i="1" dirty="0" err="1"/>
              <a:t>blancs</a:t>
            </a:r>
            <a:r>
              <a:rPr lang="en-US" sz="2400" dirty="0"/>
              <a:t> came from French aristocracy</a:t>
            </a:r>
          </a:p>
          <a:p>
            <a:r>
              <a:rPr lang="en-US" sz="2400" dirty="0"/>
              <a:t>Miserable work conditions, high death rate</a:t>
            </a:r>
          </a:p>
          <a:p>
            <a:r>
              <a:rPr lang="en-US" sz="2400" dirty="0"/>
              <a:t>Brutal overseers, even relative to slavery elsewhere</a:t>
            </a:r>
          </a:p>
        </p:txBody>
      </p:sp>
      <p:pic>
        <p:nvPicPr>
          <p:cNvPr id="4" name="Picture 3">
            <a:extLst>
              <a:ext uri="{FF2B5EF4-FFF2-40B4-BE49-F238E27FC236}">
                <a16:creationId xmlns:a16="http://schemas.microsoft.com/office/drawing/2014/main" id="{DC18B680-7120-4DC6-8347-FAECBFD97F0D}"/>
              </a:ext>
            </a:extLst>
          </p:cNvPr>
          <p:cNvPicPr>
            <a:picLocks noChangeAspect="1"/>
          </p:cNvPicPr>
          <p:nvPr/>
        </p:nvPicPr>
        <p:blipFill>
          <a:blip r:embed="rId3"/>
          <a:stretch>
            <a:fillRect/>
          </a:stretch>
        </p:blipFill>
        <p:spPr>
          <a:xfrm>
            <a:off x="8422005" y="306909"/>
            <a:ext cx="2857500" cy="2286000"/>
          </a:xfrm>
          <a:prstGeom prst="rect">
            <a:avLst/>
          </a:prstGeom>
        </p:spPr>
      </p:pic>
      <p:pic>
        <p:nvPicPr>
          <p:cNvPr id="5" name="Picture 4">
            <a:extLst>
              <a:ext uri="{FF2B5EF4-FFF2-40B4-BE49-F238E27FC236}">
                <a16:creationId xmlns:a16="http://schemas.microsoft.com/office/drawing/2014/main" id="{9186EEC1-C37C-463E-81EA-48BC861F19DA}"/>
              </a:ext>
            </a:extLst>
          </p:cNvPr>
          <p:cNvPicPr>
            <a:picLocks noChangeAspect="1"/>
          </p:cNvPicPr>
          <p:nvPr/>
        </p:nvPicPr>
        <p:blipFill>
          <a:blip r:embed="rId4"/>
          <a:stretch>
            <a:fillRect/>
          </a:stretch>
        </p:blipFill>
        <p:spPr>
          <a:xfrm>
            <a:off x="8359599" y="2828925"/>
            <a:ext cx="2982314" cy="3388994"/>
          </a:xfrm>
          <a:prstGeom prst="rect">
            <a:avLst/>
          </a:prstGeom>
        </p:spPr>
      </p:pic>
    </p:spTree>
    <p:extLst>
      <p:ext uri="{BB962C8B-B14F-4D97-AF65-F5344CB8AC3E}">
        <p14:creationId xmlns:p14="http://schemas.microsoft.com/office/powerpoint/2010/main" val="144565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B22F-60EA-4BA2-B180-C5854CB4A965}"/>
              </a:ext>
            </a:extLst>
          </p:cNvPr>
          <p:cNvSpPr>
            <a:spLocks noGrp="1"/>
          </p:cNvSpPr>
          <p:nvPr>
            <p:ph type="title"/>
          </p:nvPr>
        </p:nvSpPr>
        <p:spPr>
          <a:xfrm>
            <a:off x="801098" y="1396289"/>
            <a:ext cx="5277333" cy="1325563"/>
          </a:xfrm>
        </p:spPr>
        <p:txBody>
          <a:bodyPr>
            <a:normAutofit/>
          </a:bodyPr>
          <a:lstStyle/>
          <a:p>
            <a:r>
              <a:rPr lang="en-US" sz="3400"/>
              <a:t>New Definitions of Freedom:</a:t>
            </a:r>
            <a:br>
              <a:rPr lang="en-US" sz="3400"/>
            </a:br>
            <a:r>
              <a:rPr lang="en-US" sz="3400"/>
              <a:t>Removing the Fetters</a:t>
            </a:r>
          </a:p>
        </p:txBody>
      </p:sp>
      <p:sp>
        <p:nvSpPr>
          <p:cNvPr id="3" name="Content Placeholder 2">
            <a:extLst>
              <a:ext uri="{FF2B5EF4-FFF2-40B4-BE49-F238E27FC236}">
                <a16:creationId xmlns:a16="http://schemas.microsoft.com/office/drawing/2014/main" id="{7F35557D-4ECE-4E72-8C93-BC5C6EE48CB6}"/>
              </a:ext>
            </a:extLst>
          </p:cNvPr>
          <p:cNvSpPr>
            <a:spLocks noGrp="1"/>
          </p:cNvSpPr>
          <p:nvPr>
            <p:ph idx="1"/>
          </p:nvPr>
        </p:nvSpPr>
        <p:spPr>
          <a:xfrm>
            <a:off x="805543" y="2871982"/>
            <a:ext cx="5272888" cy="3181684"/>
          </a:xfrm>
        </p:spPr>
        <p:txBody>
          <a:bodyPr anchor="t">
            <a:normAutofit/>
          </a:bodyPr>
          <a:lstStyle/>
          <a:p>
            <a:r>
              <a:rPr lang="en-US" sz="1800" dirty="0"/>
              <a:t>Classical economists Adam Smith and David Ricardo developed economic theory of “invisible hand”</a:t>
            </a:r>
          </a:p>
          <a:p>
            <a:r>
              <a:rPr lang="en-US" sz="1800" dirty="0"/>
              <a:t>Jeremy Bentham and (later) John Stuart Mill developed “utilitarian” philosophy around the principle of unfettered individualism</a:t>
            </a:r>
          </a:p>
        </p:txBody>
      </p:sp>
      <p:sp>
        <p:nvSpPr>
          <p:cNvPr id="14"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7B4DA2A-B546-4AB7-A9AD-9797EC6EE318}"/>
              </a:ext>
            </a:extLst>
          </p:cNvPr>
          <p:cNvPicPr>
            <a:picLocks noChangeAspect="1"/>
          </p:cNvPicPr>
          <p:nvPr/>
        </p:nvPicPr>
        <p:blipFill rotWithShape="1">
          <a:blip r:embed="rId2"/>
          <a:srcRect t="11392" r="3" b="3"/>
          <a:stretch/>
        </p:blipFill>
        <p:spPr>
          <a:xfrm>
            <a:off x="6893317"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349043142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6B9E7-FAA5-4ED8-B2CF-B741D85A4A02}"/>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Outbreak of the French Revolution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31AF87-B62E-4FB8-92C4-AF4F29503C92}"/>
              </a:ext>
            </a:extLst>
          </p:cNvPr>
          <p:cNvSpPr>
            <a:spLocks noGrp="1"/>
          </p:cNvSpPr>
          <p:nvPr>
            <p:ph idx="1"/>
          </p:nvPr>
        </p:nvSpPr>
        <p:spPr>
          <a:xfrm>
            <a:off x="4976031" y="963877"/>
            <a:ext cx="6377769" cy="4930246"/>
          </a:xfrm>
        </p:spPr>
        <p:txBody>
          <a:bodyPr anchor="ctr">
            <a:normAutofit/>
          </a:bodyPr>
          <a:lstStyle/>
          <a:p>
            <a:r>
              <a:rPr lang="en-US" sz="2400" dirty="0"/>
              <a:t>Complex, changing, cross-cutting national and transnational alliances formed and disintegrated over 15-year revolutionary period</a:t>
            </a:r>
          </a:p>
          <a:p>
            <a:r>
              <a:rPr lang="en-US" sz="2400" dirty="0"/>
              <a:t>White planters initially wanted independence from France</a:t>
            </a:r>
          </a:p>
          <a:p>
            <a:r>
              <a:rPr lang="en-US" sz="2400" dirty="0"/>
              <a:t>Free people of color wanted racial equality, alternately formed alliances with slaves or with </a:t>
            </a:r>
            <a:r>
              <a:rPr lang="en-US" sz="2400" i="1" dirty="0"/>
              <a:t>grands </a:t>
            </a:r>
            <a:r>
              <a:rPr lang="en-US" sz="2400" i="1" dirty="0" err="1"/>
              <a:t>blancs</a:t>
            </a:r>
            <a:endParaRPr lang="en-US" sz="2400" dirty="0"/>
          </a:p>
          <a:p>
            <a:r>
              <a:rPr lang="en-US" sz="2400" dirty="0"/>
              <a:t>African slaves wanted freedom</a:t>
            </a:r>
          </a:p>
        </p:txBody>
      </p:sp>
    </p:spTree>
    <p:extLst>
      <p:ext uri="{BB962C8B-B14F-4D97-AF65-F5344CB8AC3E}">
        <p14:creationId xmlns:p14="http://schemas.microsoft.com/office/powerpoint/2010/main" val="2444313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EAFB291-6967-480B-BBE4-5B14229B4468}"/>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1791: Slave Rebellion</a:t>
            </a:r>
          </a:p>
        </p:txBody>
      </p:sp>
      <p:cxnSp>
        <p:nvCxnSpPr>
          <p:cNvPr id="13" name="Straight Connector 12">
            <a:extLst>
              <a:ext uri="{FF2B5EF4-FFF2-40B4-BE49-F238E27FC236}">
                <a16:creationId xmlns:a16="http://schemas.microsoft.com/office/drawing/2014/main" id="{CC94CBDB-A76C-499E-95AB-C0A049E315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outdoor, ground, man&#10;&#10;Description generated with very high confidence">
            <a:extLst>
              <a:ext uri="{FF2B5EF4-FFF2-40B4-BE49-F238E27FC236}">
                <a16:creationId xmlns:a16="http://schemas.microsoft.com/office/drawing/2014/main" id="{CED34FFC-64C6-4B81-A251-721F8EFD8BDB}"/>
              </a:ext>
            </a:extLst>
          </p:cNvPr>
          <p:cNvPicPr>
            <a:picLocks noChangeAspect="1"/>
          </p:cNvPicPr>
          <p:nvPr/>
        </p:nvPicPr>
        <p:blipFill rotWithShape="1">
          <a:blip r:embed="rId2"/>
          <a:srcRect l="11657" r="13120" b="-2"/>
          <a:stretch/>
        </p:blipFill>
        <p:spPr>
          <a:xfrm>
            <a:off x="317635" y="321733"/>
            <a:ext cx="4160452" cy="6214534"/>
          </a:xfrm>
          <a:prstGeom prst="rect">
            <a:avLst/>
          </a:prstGeom>
        </p:spPr>
      </p:pic>
      <p:pic>
        <p:nvPicPr>
          <p:cNvPr id="6" name="Picture 5">
            <a:extLst>
              <a:ext uri="{FF2B5EF4-FFF2-40B4-BE49-F238E27FC236}">
                <a16:creationId xmlns:a16="http://schemas.microsoft.com/office/drawing/2014/main" id="{77628D86-191D-4F35-AE43-C9B8BFA606A3}"/>
              </a:ext>
            </a:extLst>
          </p:cNvPr>
          <p:cNvPicPr>
            <a:picLocks noChangeAspect="1"/>
          </p:cNvPicPr>
          <p:nvPr/>
        </p:nvPicPr>
        <p:blipFill rotWithShape="1">
          <a:blip r:embed="rId3"/>
          <a:srcRect t="12688" r="2" b="9038"/>
          <a:stretch/>
        </p:blipFill>
        <p:spPr>
          <a:xfrm>
            <a:off x="4654296" y="299363"/>
            <a:ext cx="7217085" cy="3008188"/>
          </a:xfrm>
          <a:prstGeom prst="rect">
            <a:avLst/>
          </a:prstGeom>
        </p:spPr>
      </p:pic>
    </p:spTree>
    <p:extLst>
      <p:ext uri="{BB962C8B-B14F-4D97-AF65-F5344CB8AC3E}">
        <p14:creationId xmlns:p14="http://schemas.microsoft.com/office/powerpoint/2010/main" val="2684850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328371-87A2-4B0B-8BDE-4938786B2645}"/>
              </a:ext>
            </a:extLst>
          </p:cNvPr>
          <p:cNvSpPr>
            <a:spLocks noGrp="1"/>
          </p:cNvSpPr>
          <p:nvPr>
            <p:ph type="title"/>
          </p:nvPr>
        </p:nvSpPr>
        <p:spPr>
          <a:xfrm>
            <a:off x="4965430" y="629268"/>
            <a:ext cx="6586491" cy="1286160"/>
          </a:xfrm>
        </p:spPr>
        <p:txBody>
          <a:bodyPr anchor="b">
            <a:normAutofit/>
          </a:bodyPr>
          <a:lstStyle/>
          <a:p>
            <a:r>
              <a:rPr lang="en-US"/>
              <a:t>Toussaint Louverture</a:t>
            </a:r>
            <a:endParaRPr lang="en-US" dirty="0"/>
          </a:p>
        </p:txBody>
      </p:sp>
      <p:pic>
        <p:nvPicPr>
          <p:cNvPr id="5" name="Picture 4">
            <a:extLst>
              <a:ext uri="{FF2B5EF4-FFF2-40B4-BE49-F238E27FC236}">
                <a16:creationId xmlns:a16="http://schemas.microsoft.com/office/drawing/2014/main" id="{C1072978-157F-4FE7-9F6E-C792AAE0CC9D}"/>
              </a:ext>
            </a:extLst>
          </p:cNvPr>
          <p:cNvPicPr>
            <a:picLocks noChangeAspect="1"/>
          </p:cNvPicPr>
          <p:nvPr/>
        </p:nvPicPr>
        <p:blipFill rotWithShape="1">
          <a:blip r:embed="rId2"/>
          <a:srcRect r="1" b="10866"/>
          <a:stretch/>
        </p:blipFill>
        <p:spPr>
          <a:xfrm>
            <a:off x="20" y="10"/>
            <a:ext cx="4635571" cy="6857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81A5CE"/>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3D1829E-B72D-4996-BFE4-5947BB9FDEDB}"/>
              </a:ext>
            </a:extLst>
          </p:cNvPr>
          <p:cNvSpPr>
            <a:spLocks noGrp="1"/>
          </p:cNvSpPr>
          <p:nvPr>
            <p:ph idx="1"/>
          </p:nvPr>
        </p:nvSpPr>
        <p:spPr>
          <a:xfrm>
            <a:off x="4965431" y="2438400"/>
            <a:ext cx="6586489" cy="3785419"/>
          </a:xfrm>
        </p:spPr>
        <p:txBody>
          <a:bodyPr>
            <a:normAutofit/>
          </a:bodyPr>
          <a:lstStyle/>
          <a:p>
            <a:r>
              <a:rPr lang="en-US" sz="2000"/>
              <a:t>Influenced by Enlightenment thought</a:t>
            </a:r>
          </a:p>
          <a:p>
            <a:r>
              <a:rPr lang="en-US" sz="2000"/>
              <a:t>Conscious of its implicit suggestion of black inferiority</a:t>
            </a:r>
          </a:p>
          <a:p>
            <a:r>
              <a:rPr lang="en-US" sz="2000"/>
              <a:t>Gained effective control and established a constitution declaring Haiti an independent black Republic</a:t>
            </a:r>
            <a:endParaRPr lang="en-US" sz="2000" dirty="0"/>
          </a:p>
        </p:txBody>
      </p:sp>
    </p:spTree>
    <p:extLst>
      <p:ext uri="{BB962C8B-B14F-4D97-AF65-F5344CB8AC3E}">
        <p14:creationId xmlns:p14="http://schemas.microsoft.com/office/powerpoint/2010/main" val="1793433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3FBC61-CD0D-41CE-9A83-506ECD93F7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AFB9AE4-261F-422F-A069-0831DAA87A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323DF226-1AD6-4EE4-8FBE-5C8462F1E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3E38D428-5C6E-4298-BB30-0EA9738447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1387F8C5-4E1C-47CB-8AB8-5DC61420D9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810246E6-E725-4C39-BA95-8FDFD80A1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E03137BC-2FE6-45B9-8856-F39E03A042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3101FE1-C08E-4484-ADE5-DB17BBDD1E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F2090CA8-01B0-40C2-BD86-E30BB53552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917D8BBB-8FF4-411B-9EA4-C1B932ABBE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F943A388-6FD1-4827-8AEF-8606C5064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CB441A35-663D-43D6-9B6A-115A710A0F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1AA24FE7-1875-4C6D-A5D1-323A449B73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D02E0254-D452-4E8C-9389-B408DA94BA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CFACF300-139F-4F70-A1C9-7609AED8D1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3078353-E6C1-4681-864D-E5B7C7171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BF69A10-A03B-408C-9169-7507A1CC29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9BD69CA3-ECB7-40EB-B653-0D901569F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BE58FF44-F5D4-4147-A274-5811A3150B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180F6156-4C1F-47DD-8EAA-B61524DAD4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5AFA346A-0F7B-4475-942A-5CE2627543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CC96A441-C33C-48EA-8B4F-B3FC170BF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01939171-05AE-4968-8FAC-6134F5FF09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7164548A-3C6C-4158-99C7-4E9B9105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6" name="Rectangle 35">
              <a:extLst>
                <a:ext uri="{FF2B5EF4-FFF2-40B4-BE49-F238E27FC236}">
                  <a16:creationId xmlns:a16="http://schemas.microsoft.com/office/drawing/2014/main" id="{D6759045-E4AE-462A-BE52-785FA5066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22">
              <a:extLst>
                <a:ext uri="{FF2B5EF4-FFF2-40B4-BE49-F238E27FC236}">
                  <a16:creationId xmlns:a16="http://schemas.microsoft.com/office/drawing/2014/main" id="{84366824-8641-4381-9CFE-9BA1E91F8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21EE1D2-43E6-465B-8623-4E7B4FBCC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21E778D-5CB8-4FC0-8069-336C489BB8B5}"/>
              </a:ext>
            </a:extLst>
          </p:cNvPr>
          <p:cNvSpPr>
            <a:spLocks noGrp="1"/>
          </p:cNvSpPr>
          <p:nvPr>
            <p:ph type="title"/>
          </p:nvPr>
        </p:nvSpPr>
        <p:spPr>
          <a:xfrm>
            <a:off x="888631" y="2358391"/>
            <a:ext cx="3498979" cy="2453676"/>
          </a:xfrm>
        </p:spPr>
        <p:txBody>
          <a:bodyPr>
            <a:normAutofit/>
          </a:bodyPr>
          <a:lstStyle/>
          <a:p>
            <a:pPr algn="ctr"/>
            <a:r>
              <a:rPr lang="en-US">
                <a:solidFill>
                  <a:srgbClr val="FFFFFF"/>
                </a:solidFill>
              </a:rPr>
              <a:t>French Reaction and Independence</a:t>
            </a:r>
          </a:p>
        </p:txBody>
      </p:sp>
      <p:pic>
        <p:nvPicPr>
          <p:cNvPr id="5" name="Picture 4">
            <a:extLst>
              <a:ext uri="{FF2B5EF4-FFF2-40B4-BE49-F238E27FC236}">
                <a16:creationId xmlns:a16="http://schemas.microsoft.com/office/drawing/2014/main" id="{75987B70-2290-4639-8CFB-9099F5C85502}"/>
              </a:ext>
            </a:extLst>
          </p:cNvPr>
          <p:cNvPicPr>
            <a:picLocks noChangeAspect="1"/>
          </p:cNvPicPr>
          <p:nvPr/>
        </p:nvPicPr>
        <p:blipFill rotWithShape="1">
          <a:blip r:embed="rId2"/>
          <a:srcRect b="37474"/>
          <a:stretch/>
        </p:blipFill>
        <p:spPr>
          <a:xfrm>
            <a:off x="5112331" y="807763"/>
            <a:ext cx="3059586" cy="2977469"/>
          </a:xfrm>
          <a:prstGeom prst="rect">
            <a:avLst/>
          </a:prstGeom>
          <a:ln w="9525">
            <a:solidFill>
              <a:schemeClr val="tx1">
                <a:alpha val="20000"/>
              </a:schemeClr>
            </a:solidFill>
          </a:ln>
        </p:spPr>
      </p:pic>
      <p:pic>
        <p:nvPicPr>
          <p:cNvPr id="4" name="Picture 3">
            <a:extLst>
              <a:ext uri="{FF2B5EF4-FFF2-40B4-BE49-F238E27FC236}">
                <a16:creationId xmlns:a16="http://schemas.microsoft.com/office/drawing/2014/main" id="{526C004A-69B9-465F-90FC-4F711388E1CA}"/>
              </a:ext>
            </a:extLst>
          </p:cNvPr>
          <p:cNvPicPr>
            <a:picLocks noChangeAspect="1"/>
          </p:cNvPicPr>
          <p:nvPr/>
        </p:nvPicPr>
        <p:blipFill rotWithShape="1">
          <a:blip r:embed="rId3"/>
          <a:srcRect t="15631" r="-4" b="431"/>
          <a:stretch/>
        </p:blipFill>
        <p:spPr>
          <a:xfrm>
            <a:off x="8330883" y="804036"/>
            <a:ext cx="3059586" cy="2977469"/>
          </a:xfrm>
          <a:prstGeom prst="rect">
            <a:avLst/>
          </a:prstGeom>
          <a:ln w="9525">
            <a:solidFill>
              <a:schemeClr val="tx1">
                <a:alpha val="20000"/>
              </a:schemeClr>
            </a:solidFill>
          </a:ln>
        </p:spPr>
      </p:pic>
      <p:sp>
        <p:nvSpPr>
          <p:cNvPr id="3" name="Content Placeholder 2">
            <a:extLst>
              <a:ext uri="{FF2B5EF4-FFF2-40B4-BE49-F238E27FC236}">
                <a16:creationId xmlns:a16="http://schemas.microsoft.com/office/drawing/2014/main" id="{C009D542-98E8-410D-89F8-0A8BE50E61C8}"/>
              </a:ext>
            </a:extLst>
          </p:cNvPr>
          <p:cNvSpPr>
            <a:spLocks noGrp="1"/>
          </p:cNvSpPr>
          <p:nvPr>
            <p:ph idx="1"/>
          </p:nvPr>
        </p:nvSpPr>
        <p:spPr>
          <a:xfrm>
            <a:off x="5118447" y="4267830"/>
            <a:ext cx="6281873" cy="1783977"/>
          </a:xfrm>
        </p:spPr>
        <p:txBody>
          <a:bodyPr anchor="ctr">
            <a:normAutofit/>
          </a:bodyPr>
          <a:lstStyle/>
          <a:p>
            <a:r>
              <a:rPr lang="en-US" sz="1600" dirty="0"/>
              <a:t>Napoleon dispatched Charles </a:t>
            </a:r>
            <a:r>
              <a:rPr lang="en-US" sz="1600" dirty="0" err="1"/>
              <a:t>LeClerc</a:t>
            </a:r>
            <a:r>
              <a:rPr lang="en-US" sz="1600" dirty="0"/>
              <a:t> to lead expedition to end Haitian Republic</a:t>
            </a:r>
          </a:p>
          <a:p>
            <a:r>
              <a:rPr lang="en-US" sz="1600" dirty="0"/>
              <a:t>Imprisoned Toussaint and restored slavery</a:t>
            </a:r>
          </a:p>
          <a:p>
            <a:r>
              <a:rPr lang="en-US" sz="1600" dirty="0"/>
              <a:t>1802-1804- slaves continued to resist and declared Independent Haitian Republic in 1804</a:t>
            </a:r>
          </a:p>
          <a:p>
            <a:endParaRPr lang="en-US" sz="1600" dirty="0"/>
          </a:p>
        </p:txBody>
      </p:sp>
    </p:spTree>
    <p:extLst>
      <p:ext uri="{BB962C8B-B14F-4D97-AF65-F5344CB8AC3E}">
        <p14:creationId xmlns:p14="http://schemas.microsoft.com/office/powerpoint/2010/main" val="3920239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3A2D8-4718-44E8-A0A1-B872C53C69BE}"/>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Consequences of Haitian Revolution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C34F19-CB05-4891-94C9-9A1A15BA9353}"/>
              </a:ext>
            </a:extLst>
          </p:cNvPr>
          <p:cNvSpPr>
            <a:spLocks noGrp="1"/>
          </p:cNvSpPr>
          <p:nvPr>
            <p:ph idx="1"/>
          </p:nvPr>
        </p:nvSpPr>
        <p:spPr>
          <a:xfrm>
            <a:off x="4976031" y="963877"/>
            <a:ext cx="6377769" cy="4930246"/>
          </a:xfrm>
        </p:spPr>
        <p:txBody>
          <a:bodyPr anchor="ctr">
            <a:normAutofit/>
          </a:bodyPr>
          <a:lstStyle/>
          <a:p>
            <a:r>
              <a:rPr lang="en-US" sz="2400" dirty="0"/>
              <a:t>The independent Republic of Haiti was weakened by war and underdeveloped by slavery</a:t>
            </a:r>
          </a:p>
          <a:p>
            <a:r>
              <a:rPr lang="en-US" sz="2400" dirty="0"/>
              <a:t>“Enlightened” Republics isolated Haiti, terrified of igniting local slave revolts</a:t>
            </a:r>
          </a:p>
          <a:p>
            <a:r>
              <a:rPr lang="en-US" sz="2400" dirty="0"/>
              <a:t>Enlightenment egalitarianism falters over race and social relations of surplus production</a:t>
            </a:r>
          </a:p>
        </p:txBody>
      </p:sp>
    </p:spTree>
    <p:extLst>
      <p:ext uri="{BB962C8B-B14F-4D97-AF65-F5344CB8AC3E}">
        <p14:creationId xmlns:p14="http://schemas.microsoft.com/office/powerpoint/2010/main" val="3594413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F8ECE-F803-4DA0-9268-D3D458E5B94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kern="1200">
                <a:solidFill>
                  <a:srgbClr val="FFFFFF"/>
                </a:solidFill>
                <a:latin typeface="+mj-lt"/>
                <a:ea typeface="+mj-ea"/>
                <a:cs typeface="+mj-cs"/>
              </a:rPr>
              <a:t>Spanish-American Wars of Independence</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720F67-3262-4F6A-AB7E-7896FF9EA4C4}"/>
              </a:ext>
            </a:extLst>
          </p:cNvPr>
          <p:cNvPicPr>
            <a:picLocks noChangeAspect="1"/>
          </p:cNvPicPr>
          <p:nvPr/>
        </p:nvPicPr>
        <p:blipFill>
          <a:blip r:embed="rId2"/>
          <a:stretch>
            <a:fillRect/>
          </a:stretch>
        </p:blipFill>
        <p:spPr>
          <a:xfrm>
            <a:off x="5153822" y="1409564"/>
            <a:ext cx="6553545" cy="4046813"/>
          </a:xfrm>
          <a:prstGeom prst="rect">
            <a:avLst/>
          </a:prstGeom>
        </p:spPr>
      </p:pic>
    </p:spTree>
    <p:extLst>
      <p:ext uri="{BB962C8B-B14F-4D97-AF65-F5344CB8AC3E}">
        <p14:creationId xmlns:p14="http://schemas.microsoft.com/office/powerpoint/2010/main" val="1172629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F19BC-CB28-4C9F-9F33-9F0D8105A9D9}"/>
              </a:ext>
            </a:extLst>
          </p:cNvPr>
          <p:cNvSpPr>
            <a:spLocks noGrp="1"/>
          </p:cNvSpPr>
          <p:nvPr>
            <p:ph type="title"/>
          </p:nvPr>
        </p:nvSpPr>
        <p:spPr>
          <a:xfrm>
            <a:off x="821516" y="640263"/>
            <a:ext cx="6204984" cy="1344975"/>
          </a:xfrm>
        </p:spPr>
        <p:txBody>
          <a:bodyPr>
            <a:normAutofit/>
          </a:bodyPr>
          <a:lstStyle/>
          <a:p>
            <a:r>
              <a:rPr lang="en-US" sz="4000"/>
              <a:t>Napoleonic Wars</a:t>
            </a:r>
          </a:p>
        </p:txBody>
      </p:sp>
      <p:sp>
        <p:nvSpPr>
          <p:cNvPr id="6" name="Content Placeholder 5">
            <a:extLst>
              <a:ext uri="{FF2B5EF4-FFF2-40B4-BE49-F238E27FC236}">
                <a16:creationId xmlns:a16="http://schemas.microsoft.com/office/drawing/2014/main" id="{7D018DEF-24E4-4E10-B60C-7B38B45FA58E}"/>
              </a:ext>
            </a:extLst>
          </p:cNvPr>
          <p:cNvSpPr>
            <a:spLocks noGrp="1"/>
          </p:cNvSpPr>
          <p:nvPr>
            <p:ph idx="1"/>
          </p:nvPr>
        </p:nvSpPr>
        <p:spPr>
          <a:xfrm>
            <a:off x="821515" y="2121762"/>
            <a:ext cx="6204984" cy="3626917"/>
          </a:xfrm>
        </p:spPr>
        <p:txBody>
          <a:bodyPr>
            <a:normAutofit/>
          </a:bodyPr>
          <a:lstStyle/>
          <a:p>
            <a:r>
              <a:rPr lang="en-US" sz="2400" dirty="0"/>
              <a:t>1799-1805 Napoleon stabilized French Republic and rationalized the bureaucracy</a:t>
            </a:r>
          </a:p>
          <a:p>
            <a:r>
              <a:rPr lang="en-US" sz="2400" dirty="0"/>
              <a:t>1805-1815 waged series of wars with European powers</a:t>
            </a:r>
          </a:p>
          <a:p>
            <a:r>
              <a:rPr lang="en-US" sz="2400" dirty="0"/>
              <a:t>Directly or indirectly gained control of most European imperial states</a:t>
            </a:r>
          </a:p>
          <a:p>
            <a:endParaRPr lang="en-US" sz="2400" dirty="0"/>
          </a:p>
        </p:txBody>
      </p:sp>
      <p:pic>
        <p:nvPicPr>
          <p:cNvPr id="4" name="Picture 3">
            <a:extLst>
              <a:ext uri="{FF2B5EF4-FFF2-40B4-BE49-F238E27FC236}">
                <a16:creationId xmlns:a16="http://schemas.microsoft.com/office/drawing/2014/main" id="{3FCCAE9F-DAB9-416D-AB4D-AF016E45E280}"/>
              </a:ext>
            </a:extLst>
          </p:cNvPr>
          <p:cNvPicPr>
            <a:picLocks noChangeAspect="1"/>
          </p:cNvPicPr>
          <p:nvPr/>
        </p:nvPicPr>
        <p:blipFill rotWithShape="1">
          <a:blip r:embed="rId2"/>
          <a:srcRect t="9880"/>
          <a:stretch/>
        </p:blipFill>
        <p:spPr>
          <a:xfrm>
            <a:off x="7829551" y="306909"/>
            <a:ext cx="4042409" cy="2286000"/>
          </a:xfrm>
          <a:prstGeom prst="rect">
            <a:avLst/>
          </a:prstGeom>
        </p:spPr>
      </p:pic>
      <p:pic>
        <p:nvPicPr>
          <p:cNvPr id="3" name="Picture 2">
            <a:extLst>
              <a:ext uri="{FF2B5EF4-FFF2-40B4-BE49-F238E27FC236}">
                <a16:creationId xmlns:a16="http://schemas.microsoft.com/office/drawing/2014/main" id="{56E1B58B-B816-4870-B06C-271639097721}"/>
              </a:ext>
            </a:extLst>
          </p:cNvPr>
          <p:cNvPicPr>
            <a:picLocks noChangeAspect="1"/>
          </p:cNvPicPr>
          <p:nvPr/>
        </p:nvPicPr>
        <p:blipFill rotWithShape="1">
          <a:blip r:embed="rId3"/>
          <a:srcRect r="8452" b="-1"/>
          <a:stretch/>
        </p:blipFill>
        <p:spPr>
          <a:xfrm>
            <a:off x="7829551" y="2828925"/>
            <a:ext cx="4042410" cy="3388994"/>
          </a:xfrm>
          <a:prstGeom prst="rect">
            <a:avLst/>
          </a:prstGeom>
        </p:spPr>
      </p:pic>
    </p:spTree>
    <p:extLst>
      <p:ext uri="{BB962C8B-B14F-4D97-AF65-F5344CB8AC3E}">
        <p14:creationId xmlns:p14="http://schemas.microsoft.com/office/powerpoint/2010/main" val="3867898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6472B-1DC8-446C-A124-62E8E262F4AB}"/>
              </a:ext>
            </a:extLst>
          </p:cNvPr>
          <p:cNvSpPr>
            <a:spLocks noGrp="1"/>
          </p:cNvSpPr>
          <p:nvPr>
            <p:ph type="title"/>
          </p:nvPr>
        </p:nvSpPr>
        <p:spPr>
          <a:xfrm>
            <a:off x="801098" y="1396289"/>
            <a:ext cx="6387102" cy="1325563"/>
          </a:xfrm>
        </p:spPr>
        <p:txBody>
          <a:bodyPr>
            <a:normAutofit/>
          </a:bodyPr>
          <a:lstStyle/>
          <a:p>
            <a:r>
              <a:rPr lang="en-US" dirty="0"/>
              <a:t>Spain in the Napoleonic Wars</a:t>
            </a:r>
          </a:p>
        </p:txBody>
      </p:sp>
      <p:sp>
        <p:nvSpPr>
          <p:cNvPr id="4" name="Content Placeholder 3">
            <a:extLst>
              <a:ext uri="{FF2B5EF4-FFF2-40B4-BE49-F238E27FC236}">
                <a16:creationId xmlns:a16="http://schemas.microsoft.com/office/drawing/2014/main" id="{56A9B137-25B0-4798-A155-8A58B7876AA0}"/>
              </a:ext>
            </a:extLst>
          </p:cNvPr>
          <p:cNvSpPr>
            <a:spLocks noGrp="1"/>
          </p:cNvSpPr>
          <p:nvPr>
            <p:ph idx="1"/>
          </p:nvPr>
        </p:nvSpPr>
        <p:spPr>
          <a:xfrm>
            <a:off x="805542" y="2871982"/>
            <a:ext cx="6382657" cy="3181684"/>
          </a:xfrm>
        </p:spPr>
        <p:txBody>
          <a:bodyPr anchor="t">
            <a:normAutofit/>
          </a:bodyPr>
          <a:lstStyle/>
          <a:p>
            <a:r>
              <a:rPr lang="en-US" sz="1800" dirty="0"/>
              <a:t>“Peninsular War” began in 1807, Spanish/French war in 1808 when Napoleon betrayed Spanish ally</a:t>
            </a:r>
          </a:p>
          <a:p>
            <a:r>
              <a:rPr lang="en-US" sz="1800" dirty="0"/>
              <a:t>Ferdinand VII abdicated</a:t>
            </a:r>
          </a:p>
          <a:p>
            <a:r>
              <a:rPr lang="en-US" sz="1800" dirty="0"/>
              <a:t>Spanish civil authority collapsed in Dos de Mayo uprising (depicted corner left)</a:t>
            </a:r>
          </a:p>
          <a:p>
            <a:r>
              <a:rPr lang="en-US" sz="1800" dirty="0"/>
              <a:t>Country fragmented into regional juntas, setting off period of instability that reverberated throughout the Spanish Empire</a:t>
            </a:r>
          </a:p>
          <a:p>
            <a:endParaRPr lang="en-US" sz="1800" dirty="0"/>
          </a:p>
        </p:txBody>
      </p:sp>
      <p:sp>
        <p:nvSpPr>
          <p:cNvPr id="15" name="Freeform: Shape 10">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AE24E43-C6B6-4BB9-8981-CE9E44D24AA9}"/>
              </a:ext>
            </a:extLst>
          </p:cNvPr>
          <p:cNvPicPr>
            <a:picLocks noChangeAspect="1"/>
          </p:cNvPicPr>
          <p:nvPr/>
        </p:nvPicPr>
        <p:blipFill rotWithShape="1">
          <a:blip r:embed="rId2"/>
          <a:srcRect t="1174" r="-4" b="-4"/>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6" name="Freeform: Shape 1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23E9692-6FE8-4825-BDEC-4F9E6A44BD8E}"/>
              </a:ext>
            </a:extLst>
          </p:cNvPr>
          <p:cNvPicPr>
            <a:picLocks noChangeAspect="1"/>
          </p:cNvPicPr>
          <p:nvPr/>
        </p:nvPicPr>
        <p:blipFill rotWithShape="1">
          <a:blip r:embed="rId3"/>
          <a:srcRect t="2521" r="-1" b="4213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47896495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FA7D3D-D09B-4F9D-A4F3-C266E3093A48}"/>
              </a:ext>
            </a:extLst>
          </p:cNvPr>
          <p:cNvPicPr>
            <a:picLocks noChangeAspect="1"/>
          </p:cNvPicPr>
          <p:nvPr/>
        </p:nvPicPr>
        <p:blipFill rotWithShape="1">
          <a:blip r:embed="rId2"/>
          <a:srcRect t="23806" b="2904"/>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AAFFDF2-F3F9-4C96-A46A-60FBE39D05BB}"/>
              </a:ext>
            </a:extLst>
          </p:cNvPr>
          <p:cNvSpPr>
            <a:spLocks noGrp="1"/>
          </p:cNvSpPr>
          <p:nvPr>
            <p:ph type="title"/>
          </p:nvPr>
        </p:nvSpPr>
        <p:spPr>
          <a:xfrm>
            <a:off x="709448" y="1913950"/>
            <a:ext cx="4204137" cy="1342754"/>
          </a:xfrm>
        </p:spPr>
        <p:txBody>
          <a:bodyPr>
            <a:normAutofit/>
          </a:bodyPr>
          <a:lstStyle/>
          <a:p>
            <a:pPr algn="ctr"/>
            <a:r>
              <a:rPr lang="en-US" sz="3300"/>
              <a:t>Spanish Americans Assert their Sovereignty</a:t>
            </a: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0CDE14-AC90-4046-BFA8-42E6355E2120}"/>
              </a:ext>
            </a:extLst>
          </p:cNvPr>
          <p:cNvSpPr>
            <a:spLocks noGrp="1"/>
          </p:cNvSpPr>
          <p:nvPr>
            <p:ph idx="1"/>
          </p:nvPr>
        </p:nvSpPr>
        <p:spPr>
          <a:xfrm>
            <a:off x="525516" y="3417573"/>
            <a:ext cx="4593021" cy="2619839"/>
          </a:xfrm>
        </p:spPr>
        <p:txBody>
          <a:bodyPr anchor="ctr">
            <a:normAutofit/>
          </a:bodyPr>
          <a:lstStyle/>
          <a:p>
            <a:r>
              <a:rPr lang="en-US" sz="1800" dirty="0"/>
              <a:t>Revolts in Chuquisaca (Bolivia) and Quito (Ecuador) signal </a:t>
            </a:r>
            <a:r>
              <a:rPr lang="en-US" sz="1800" i="1" dirty="0"/>
              <a:t>Primer </a:t>
            </a:r>
            <a:r>
              <a:rPr lang="en-US" sz="1800" i="1" dirty="0" err="1"/>
              <a:t>Grito</a:t>
            </a:r>
            <a:r>
              <a:rPr lang="en-US" sz="1800" i="1" dirty="0"/>
              <a:t> </a:t>
            </a:r>
            <a:r>
              <a:rPr lang="en-US" sz="1800" i="1" dirty="0" err="1"/>
              <a:t>Libertario</a:t>
            </a:r>
            <a:r>
              <a:rPr lang="en-US" sz="1800" dirty="0"/>
              <a:t> against colonial rule</a:t>
            </a:r>
          </a:p>
          <a:p>
            <a:r>
              <a:rPr lang="en-US" sz="1800" dirty="0"/>
              <a:t>After 1810, Spanish Americans claim sovereignty through “Open Cabildos”</a:t>
            </a:r>
          </a:p>
          <a:p>
            <a:endParaRPr lang="en-US" sz="1800" dirty="0"/>
          </a:p>
        </p:txBody>
      </p:sp>
    </p:spTree>
    <p:extLst>
      <p:ext uri="{BB962C8B-B14F-4D97-AF65-F5344CB8AC3E}">
        <p14:creationId xmlns:p14="http://schemas.microsoft.com/office/powerpoint/2010/main" val="2872615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D372-5C82-4D9A-A420-62D1BFD2D152}"/>
              </a:ext>
            </a:extLst>
          </p:cNvPr>
          <p:cNvSpPr>
            <a:spLocks noGrp="1"/>
          </p:cNvSpPr>
          <p:nvPr>
            <p:ph type="title"/>
          </p:nvPr>
        </p:nvSpPr>
        <p:spPr>
          <a:xfrm>
            <a:off x="801098" y="1396289"/>
            <a:ext cx="6387102" cy="1325563"/>
          </a:xfrm>
        </p:spPr>
        <p:txBody>
          <a:bodyPr>
            <a:normAutofit/>
          </a:bodyPr>
          <a:lstStyle/>
          <a:p>
            <a:r>
              <a:rPr lang="en-US" dirty="0"/>
              <a:t>Pan Spanish Americanism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CCDEFB-9680-43FD-A4EE-3617012F9158}"/>
                  </a:ext>
                </a:extLst>
              </p:cNvPr>
              <p:cNvSpPr>
                <a:spLocks noGrp="1"/>
              </p:cNvSpPr>
              <p:nvPr>
                <p:ph idx="1"/>
              </p:nvPr>
            </p:nvSpPr>
            <p:spPr>
              <a:xfrm>
                <a:off x="805542" y="2871982"/>
                <a:ext cx="6382657" cy="3181684"/>
              </a:xfrm>
            </p:spPr>
            <p:txBody>
              <a:bodyPr anchor="t">
                <a:normAutofit/>
              </a:bodyPr>
              <a:lstStyle/>
              <a:p>
                <a:r>
                  <a:rPr lang="en-US" sz="1800" dirty="0"/>
                  <a:t>Formation of independent Spanish American (Creole) nationalism</a:t>
                </a:r>
              </a:p>
              <a:p>
                <a:r>
                  <a:rPr lang="en-US" sz="1800" dirty="0"/>
                  <a:t>Simón Bolívar established Gran Colombia (Northern South America, modern Venezuela, Bolivia, Colombia, Panama, and Peru)</a:t>
                </a:r>
              </a:p>
              <a:p>
                <a:r>
                  <a:rPr lang="en-US" sz="1800" dirty="0"/>
                  <a:t>José de San Martín served cause of United Provinces of R</a:t>
                </a:r>
                <a14:m>
                  <m:oMath xmlns:m="http://schemas.openxmlformats.org/officeDocument/2006/math">
                    <m:r>
                      <a:rPr lang="en-US" sz="1800" i="1" smtClean="0">
                        <a:latin typeface="Cambria Math" panose="02040503050406030204" pitchFamily="18" charset="0"/>
                      </a:rPr>
                      <m:t>í</m:t>
                    </m:r>
                  </m:oMath>
                </a14:m>
                <a:r>
                  <a:rPr lang="en-US" sz="1800" dirty="0"/>
                  <a:t>o de la Plata (Southern Cone, modern Chile, Argentina and Peru)</a:t>
                </a:r>
              </a:p>
              <a:p>
                <a:r>
                  <a:rPr lang="en-US" sz="1800" dirty="0"/>
                  <a:t>1820-1830- Latin American federalism gives way to independent nation-states</a:t>
                </a:r>
              </a:p>
            </p:txBody>
          </p:sp>
        </mc:Choice>
        <mc:Fallback xmlns="">
          <p:sp>
            <p:nvSpPr>
              <p:cNvPr id="3" name="Content Placeholder 2">
                <a:extLst>
                  <a:ext uri="{FF2B5EF4-FFF2-40B4-BE49-F238E27FC236}">
                    <a16:creationId xmlns:a16="http://schemas.microsoft.com/office/drawing/2014/main" id="{D7CCDEFB-9680-43FD-A4EE-3617012F9158}"/>
                  </a:ext>
                </a:extLst>
              </p:cNvPr>
              <p:cNvSpPr>
                <a:spLocks noGrp="1" noRot="1" noChangeAspect="1" noMove="1" noResize="1" noEditPoints="1" noAdjustHandles="1" noChangeArrowheads="1" noChangeShapeType="1" noTextEdit="1"/>
              </p:cNvSpPr>
              <p:nvPr>
                <p:ph idx="1"/>
              </p:nvPr>
            </p:nvSpPr>
            <p:spPr>
              <a:xfrm>
                <a:off x="805542" y="2871982"/>
                <a:ext cx="6382657" cy="3181684"/>
              </a:xfrm>
              <a:blipFill>
                <a:blip r:embed="rId2"/>
                <a:stretch>
                  <a:fillRect l="-573" t="-1724" r="-1433"/>
                </a:stretch>
              </a:blipFill>
            </p:spPr>
            <p:txBody>
              <a:bodyPr/>
              <a:lstStyle/>
              <a:p>
                <a:r>
                  <a:rPr lang="en-US">
                    <a:noFill/>
                  </a:rPr>
                  <a:t> </a:t>
                </a:r>
              </a:p>
            </p:txBody>
          </p:sp>
        </mc:Fallback>
      </mc:AlternateContent>
      <p:sp>
        <p:nvSpPr>
          <p:cNvPr id="10" name="Freeform: Shape 9">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D6206C8-CFFE-4646-A4AE-3B5C09B684E2}"/>
              </a:ext>
            </a:extLst>
          </p:cNvPr>
          <p:cNvPicPr>
            <a:picLocks noChangeAspect="1"/>
          </p:cNvPicPr>
          <p:nvPr/>
        </p:nvPicPr>
        <p:blipFill rotWithShape="1">
          <a:blip r:embed="rId3"/>
          <a:srcRect t="7613" r="-2" b="42986"/>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2" name="Freeform: Shape 11">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BA10A7D-A482-4F5C-9E90-210E32E6794B}"/>
              </a:ext>
            </a:extLst>
          </p:cNvPr>
          <p:cNvPicPr>
            <a:picLocks noChangeAspect="1"/>
          </p:cNvPicPr>
          <p:nvPr/>
        </p:nvPicPr>
        <p:blipFill rotWithShape="1">
          <a:blip r:embed="rId4"/>
          <a:srcRect t="2348" r="2" b="30349"/>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336841191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generated with high confidence">
            <a:extLst>
              <a:ext uri="{FF2B5EF4-FFF2-40B4-BE49-F238E27FC236}">
                <a16:creationId xmlns:a16="http://schemas.microsoft.com/office/drawing/2014/main" id="{1F89BA37-0F9A-4E98-86ED-A1678722CF94}"/>
              </a:ext>
            </a:extLst>
          </p:cNvPr>
          <p:cNvPicPr>
            <a:picLocks noChangeAspect="1"/>
          </p:cNvPicPr>
          <p:nvPr/>
        </p:nvPicPr>
        <p:blipFill rotWithShape="1">
          <a:blip r:embed="rId2"/>
          <a:srcRect/>
          <a:stretch/>
        </p:blipFill>
        <p:spPr>
          <a:xfrm>
            <a:off x="0" y="10"/>
            <a:ext cx="12191980" cy="6857990"/>
          </a:xfrm>
          <a:prstGeom prst="rect">
            <a:avLst/>
          </a:prstGeom>
        </p:spPr>
      </p:pic>
      <p:sp>
        <p:nvSpPr>
          <p:cNvPr id="5" name="TextBox 4">
            <a:extLst>
              <a:ext uri="{FF2B5EF4-FFF2-40B4-BE49-F238E27FC236}">
                <a16:creationId xmlns:a16="http://schemas.microsoft.com/office/drawing/2014/main" id="{65DDBBA3-5A6A-4E47-AB04-2461705E556B}"/>
              </a:ext>
            </a:extLst>
          </p:cNvPr>
          <p:cNvSpPr txBox="1"/>
          <p:nvPr/>
        </p:nvSpPr>
        <p:spPr>
          <a:xfrm>
            <a:off x="2897537" y="1414312"/>
            <a:ext cx="1250393" cy="584775"/>
          </a:xfrm>
          <a:prstGeom prst="rect">
            <a:avLst/>
          </a:prstGeom>
          <a:noFill/>
        </p:spPr>
        <p:txBody>
          <a:bodyPr wrap="square" rtlCol="0">
            <a:spAutoFit/>
          </a:bodyPr>
          <a:lstStyle/>
          <a:p>
            <a:r>
              <a:rPr lang="en-US" sz="1600" b="1" dirty="0"/>
              <a:t>United States, 1776</a:t>
            </a:r>
          </a:p>
        </p:txBody>
      </p:sp>
      <p:cxnSp>
        <p:nvCxnSpPr>
          <p:cNvPr id="8" name="Straight Connector 7">
            <a:extLst>
              <a:ext uri="{FF2B5EF4-FFF2-40B4-BE49-F238E27FC236}">
                <a16:creationId xmlns:a16="http://schemas.microsoft.com/office/drawing/2014/main" id="{916548A2-F62B-4229-90FB-EAF65566539C}"/>
              </a:ext>
            </a:extLst>
          </p:cNvPr>
          <p:cNvCxnSpPr/>
          <p:nvPr/>
        </p:nvCxnSpPr>
        <p:spPr>
          <a:xfrm flipH="1">
            <a:off x="3074504" y="1999087"/>
            <a:ext cx="278296" cy="439313"/>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5DECD9-7D26-47A2-B669-78A38DFDA0B1}"/>
              </a:ext>
            </a:extLst>
          </p:cNvPr>
          <p:cNvSpPr txBox="1"/>
          <p:nvPr/>
        </p:nvSpPr>
        <p:spPr>
          <a:xfrm>
            <a:off x="430813" y="2049466"/>
            <a:ext cx="1317155" cy="338554"/>
          </a:xfrm>
          <a:prstGeom prst="rect">
            <a:avLst/>
          </a:prstGeom>
          <a:noFill/>
        </p:spPr>
        <p:txBody>
          <a:bodyPr wrap="none" rtlCol="0">
            <a:spAutoFit/>
          </a:bodyPr>
          <a:lstStyle/>
          <a:p>
            <a:r>
              <a:rPr lang="en-US" sz="1600" b="1" dirty="0"/>
              <a:t>Mexico, 1821</a:t>
            </a:r>
          </a:p>
        </p:txBody>
      </p:sp>
      <p:cxnSp>
        <p:nvCxnSpPr>
          <p:cNvPr id="13" name="Straight Connector 12">
            <a:extLst>
              <a:ext uri="{FF2B5EF4-FFF2-40B4-BE49-F238E27FC236}">
                <a16:creationId xmlns:a16="http://schemas.microsoft.com/office/drawing/2014/main" id="{1D2B1E36-E818-4E17-9097-DC903F9A7037}"/>
              </a:ext>
            </a:extLst>
          </p:cNvPr>
          <p:cNvCxnSpPr>
            <a:cxnSpLocks/>
          </p:cNvCxnSpPr>
          <p:nvPr/>
        </p:nvCxnSpPr>
        <p:spPr>
          <a:xfrm>
            <a:off x="1033431" y="2438400"/>
            <a:ext cx="695623" cy="437322"/>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7BF014A-847B-46FB-BD59-A35702400890}"/>
              </a:ext>
            </a:extLst>
          </p:cNvPr>
          <p:cNvSpPr txBox="1"/>
          <p:nvPr/>
        </p:nvSpPr>
        <p:spPr>
          <a:xfrm>
            <a:off x="3723862" y="3074845"/>
            <a:ext cx="1101584" cy="338554"/>
          </a:xfrm>
          <a:prstGeom prst="rect">
            <a:avLst/>
          </a:prstGeom>
          <a:noFill/>
        </p:spPr>
        <p:txBody>
          <a:bodyPr wrap="none" rtlCol="0">
            <a:spAutoFit/>
          </a:bodyPr>
          <a:lstStyle/>
          <a:p>
            <a:r>
              <a:rPr lang="en-US" sz="1600" b="1" dirty="0"/>
              <a:t>Haiti, 1804</a:t>
            </a:r>
          </a:p>
        </p:txBody>
      </p:sp>
      <p:cxnSp>
        <p:nvCxnSpPr>
          <p:cNvPr id="18" name="Straight Connector 17">
            <a:extLst>
              <a:ext uri="{FF2B5EF4-FFF2-40B4-BE49-F238E27FC236}">
                <a16:creationId xmlns:a16="http://schemas.microsoft.com/office/drawing/2014/main" id="{69ACC876-1D18-434D-BC01-B015F8B60D19}"/>
              </a:ext>
            </a:extLst>
          </p:cNvPr>
          <p:cNvCxnSpPr>
            <a:cxnSpLocks/>
          </p:cNvCxnSpPr>
          <p:nvPr/>
        </p:nvCxnSpPr>
        <p:spPr>
          <a:xfrm flipH="1">
            <a:off x="3723862" y="3428995"/>
            <a:ext cx="251791" cy="387631"/>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3B03562-96BB-433D-AE85-FACDBAC6E2D5}"/>
              </a:ext>
            </a:extLst>
          </p:cNvPr>
          <p:cNvSpPr txBox="1"/>
          <p:nvPr/>
        </p:nvSpPr>
        <p:spPr>
          <a:xfrm>
            <a:off x="5102567" y="4415666"/>
            <a:ext cx="1167627" cy="338554"/>
          </a:xfrm>
          <a:prstGeom prst="rect">
            <a:avLst/>
          </a:prstGeom>
          <a:noFill/>
        </p:spPr>
        <p:txBody>
          <a:bodyPr wrap="none" rtlCol="0">
            <a:spAutoFit/>
          </a:bodyPr>
          <a:lstStyle/>
          <a:p>
            <a:r>
              <a:rPr lang="en-US" sz="1600" b="1" dirty="0"/>
              <a:t>Brazil, 1822</a:t>
            </a:r>
          </a:p>
        </p:txBody>
      </p:sp>
      <p:cxnSp>
        <p:nvCxnSpPr>
          <p:cNvPr id="22" name="Straight Connector 21">
            <a:extLst>
              <a:ext uri="{FF2B5EF4-FFF2-40B4-BE49-F238E27FC236}">
                <a16:creationId xmlns:a16="http://schemas.microsoft.com/office/drawing/2014/main" id="{A687A4D1-E1DF-49CD-ADD8-668670CD1ACA}"/>
              </a:ext>
            </a:extLst>
          </p:cNvPr>
          <p:cNvCxnSpPr/>
          <p:nvPr/>
        </p:nvCxnSpPr>
        <p:spPr>
          <a:xfrm flipH="1">
            <a:off x="4903304" y="4754220"/>
            <a:ext cx="490331" cy="492314"/>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B3F5D75-7C93-489F-978E-2E908DECA98D}"/>
              </a:ext>
            </a:extLst>
          </p:cNvPr>
          <p:cNvSpPr txBox="1"/>
          <p:nvPr/>
        </p:nvSpPr>
        <p:spPr>
          <a:xfrm>
            <a:off x="5102567" y="1075758"/>
            <a:ext cx="2725170" cy="338554"/>
          </a:xfrm>
          <a:prstGeom prst="rect">
            <a:avLst/>
          </a:prstGeom>
          <a:noFill/>
        </p:spPr>
        <p:txBody>
          <a:bodyPr wrap="none" rtlCol="0">
            <a:spAutoFit/>
          </a:bodyPr>
          <a:lstStyle/>
          <a:p>
            <a:r>
              <a:rPr lang="en-US" sz="1600" b="1" dirty="0"/>
              <a:t>French Revolution, 1789-1799</a:t>
            </a:r>
          </a:p>
        </p:txBody>
      </p:sp>
      <p:cxnSp>
        <p:nvCxnSpPr>
          <p:cNvPr id="25" name="Straight Connector 24">
            <a:extLst>
              <a:ext uri="{FF2B5EF4-FFF2-40B4-BE49-F238E27FC236}">
                <a16:creationId xmlns:a16="http://schemas.microsoft.com/office/drawing/2014/main" id="{CB5D79EE-F5ED-4AF3-A137-1E630BAC2DC7}"/>
              </a:ext>
            </a:extLst>
          </p:cNvPr>
          <p:cNvCxnSpPr>
            <a:cxnSpLocks/>
          </p:cNvCxnSpPr>
          <p:nvPr/>
        </p:nvCxnSpPr>
        <p:spPr>
          <a:xfrm>
            <a:off x="6465152" y="1414312"/>
            <a:ext cx="1362585" cy="292387"/>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B68CF560-CABD-4D49-8E0A-EFEDE5EEA0AC}"/>
              </a:ext>
            </a:extLst>
          </p:cNvPr>
          <p:cNvSpPr/>
          <p:nvPr/>
        </p:nvSpPr>
        <p:spPr>
          <a:xfrm>
            <a:off x="6465152" y="3099705"/>
            <a:ext cx="5085663" cy="2585323"/>
          </a:xfrm>
          <a:prstGeom prst="rect">
            <a:avLst/>
          </a:prstGeom>
          <a:noFill/>
          <a:ln>
            <a:noFill/>
          </a:ln>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w="19050">
                  <a:solidFill>
                    <a:schemeClr val="tx1">
                      <a:lumMod val="95000"/>
                      <a:lumOff val="5000"/>
                    </a:schemeClr>
                  </a:solidFill>
                </a:ln>
                <a:solidFill>
                  <a:srgbClr val="FF0000"/>
                </a:solidFill>
                <a:effectLst/>
              </a:rPr>
              <a:t>Revolutions in the Atlantic System</a:t>
            </a:r>
          </a:p>
        </p:txBody>
      </p:sp>
    </p:spTree>
    <p:extLst>
      <p:ext uri="{BB962C8B-B14F-4D97-AF65-F5344CB8AC3E}">
        <p14:creationId xmlns:p14="http://schemas.microsoft.com/office/powerpoint/2010/main" val="244166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generated with high confidence">
            <a:extLst>
              <a:ext uri="{FF2B5EF4-FFF2-40B4-BE49-F238E27FC236}">
                <a16:creationId xmlns:a16="http://schemas.microsoft.com/office/drawing/2014/main" id="{1F89BA37-0F9A-4E98-86ED-A1678722CF94}"/>
              </a:ext>
            </a:extLst>
          </p:cNvPr>
          <p:cNvPicPr>
            <a:picLocks noChangeAspect="1"/>
          </p:cNvPicPr>
          <p:nvPr/>
        </p:nvPicPr>
        <p:blipFill rotWithShape="1">
          <a:blip r:embed="rId2"/>
          <a:srcRect/>
          <a:stretch/>
        </p:blipFill>
        <p:spPr>
          <a:xfrm>
            <a:off x="0" y="10"/>
            <a:ext cx="12191980" cy="6857990"/>
          </a:xfrm>
          <a:prstGeom prst="rect">
            <a:avLst/>
          </a:prstGeom>
        </p:spPr>
      </p:pic>
      <p:sp>
        <p:nvSpPr>
          <p:cNvPr id="5" name="TextBox 4">
            <a:extLst>
              <a:ext uri="{FF2B5EF4-FFF2-40B4-BE49-F238E27FC236}">
                <a16:creationId xmlns:a16="http://schemas.microsoft.com/office/drawing/2014/main" id="{65DDBBA3-5A6A-4E47-AB04-2461705E556B}"/>
              </a:ext>
            </a:extLst>
          </p:cNvPr>
          <p:cNvSpPr txBox="1"/>
          <p:nvPr/>
        </p:nvSpPr>
        <p:spPr>
          <a:xfrm>
            <a:off x="2897537" y="1414312"/>
            <a:ext cx="1250393" cy="584775"/>
          </a:xfrm>
          <a:prstGeom prst="rect">
            <a:avLst/>
          </a:prstGeom>
          <a:noFill/>
        </p:spPr>
        <p:txBody>
          <a:bodyPr wrap="square" rtlCol="0">
            <a:spAutoFit/>
          </a:bodyPr>
          <a:lstStyle/>
          <a:p>
            <a:r>
              <a:rPr lang="en-US" sz="1600" b="1" dirty="0"/>
              <a:t>United States, 1776</a:t>
            </a:r>
          </a:p>
        </p:txBody>
      </p:sp>
      <p:cxnSp>
        <p:nvCxnSpPr>
          <p:cNvPr id="8" name="Straight Connector 7">
            <a:extLst>
              <a:ext uri="{FF2B5EF4-FFF2-40B4-BE49-F238E27FC236}">
                <a16:creationId xmlns:a16="http://schemas.microsoft.com/office/drawing/2014/main" id="{916548A2-F62B-4229-90FB-EAF65566539C}"/>
              </a:ext>
            </a:extLst>
          </p:cNvPr>
          <p:cNvCxnSpPr/>
          <p:nvPr/>
        </p:nvCxnSpPr>
        <p:spPr>
          <a:xfrm flipH="1">
            <a:off x="3074504" y="1999087"/>
            <a:ext cx="278296" cy="439313"/>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B5DECD9-7D26-47A2-B669-78A38DFDA0B1}"/>
              </a:ext>
            </a:extLst>
          </p:cNvPr>
          <p:cNvSpPr txBox="1"/>
          <p:nvPr/>
        </p:nvSpPr>
        <p:spPr>
          <a:xfrm>
            <a:off x="430813" y="2049466"/>
            <a:ext cx="1317155" cy="338554"/>
          </a:xfrm>
          <a:prstGeom prst="rect">
            <a:avLst/>
          </a:prstGeom>
          <a:noFill/>
        </p:spPr>
        <p:txBody>
          <a:bodyPr wrap="none" rtlCol="0">
            <a:spAutoFit/>
          </a:bodyPr>
          <a:lstStyle/>
          <a:p>
            <a:r>
              <a:rPr lang="en-US" sz="1600" b="1" dirty="0"/>
              <a:t>Mexico, 1821</a:t>
            </a:r>
          </a:p>
        </p:txBody>
      </p:sp>
      <p:cxnSp>
        <p:nvCxnSpPr>
          <p:cNvPr id="13" name="Straight Connector 12">
            <a:extLst>
              <a:ext uri="{FF2B5EF4-FFF2-40B4-BE49-F238E27FC236}">
                <a16:creationId xmlns:a16="http://schemas.microsoft.com/office/drawing/2014/main" id="{1D2B1E36-E818-4E17-9097-DC903F9A7037}"/>
              </a:ext>
            </a:extLst>
          </p:cNvPr>
          <p:cNvCxnSpPr>
            <a:cxnSpLocks/>
          </p:cNvCxnSpPr>
          <p:nvPr/>
        </p:nvCxnSpPr>
        <p:spPr>
          <a:xfrm>
            <a:off x="1033431" y="2438400"/>
            <a:ext cx="695623" cy="437322"/>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7BF014A-847B-46FB-BD59-A35702400890}"/>
              </a:ext>
            </a:extLst>
          </p:cNvPr>
          <p:cNvSpPr txBox="1"/>
          <p:nvPr/>
        </p:nvSpPr>
        <p:spPr>
          <a:xfrm>
            <a:off x="3723862" y="3074845"/>
            <a:ext cx="1101584" cy="338554"/>
          </a:xfrm>
          <a:prstGeom prst="rect">
            <a:avLst/>
          </a:prstGeom>
          <a:noFill/>
        </p:spPr>
        <p:txBody>
          <a:bodyPr wrap="none" rtlCol="0">
            <a:spAutoFit/>
          </a:bodyPr>
          <a:lstStyle/>
          <a:p>
            <a:r>
              <a:rPr lang="en-US" sz="1600" b="1" dirty="0"/>
              <a:t>Haiti, 1804</a:t>
            </a:r>
          </a:p>
        </p:txBody>
      </p:sp>
      <p:cxnSp>
        <p:nvCxnSpPr>
          <p:cNvPr id="18" name="Straight Connector 17">
            <a:extLst>
              <a:ext uri="{FF2B5EF4-FFF2-40B4-BE49-F238E27FC236}">
                <a16:creationId xmlns:a16="http://schemas.microsoft.com/office/drawing/2014/main" id="{69ACC876-1D18-434D-BC01-B015F8B60D19}"/>
              </a:ext>
            </a:extLst>
          </p:cNvPr>
          <p:cNvCxnSpPr>
            <a:cxnSpLocks/>
          </p:cNvCxnSpPr>
          <p:nvPr/>
        </p:nvCxnSpPr>
        <p:spPr>
          <a:xfrm flipH="1">
            <a:off x="3723862" y="3428995"/>
            <a:ext cx="251791" cy="387631"/>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3B03562-96BB-433D-AE85-FACDBAC6E2D5}"/>
              </a:ext>
            </a:extLst>
          </p:cNvPr>
          <p:cNvSpPr txBox="1"/>
          <p:nvPr/>
        </p:nvSpPr>
        <p:spPr>
          <a:xfrm>
            <a:off x="5102567" y="4415666"/>
            <a:ext cx="1167627" cy="338554"/>
          </a:xfrm>
          <a:prstGeom prst="rect">
            <a:avLst/>
          </a:prstGeom>
          <a:noFill/>
        </p:spPr>
        <p:txBody>
          <a:bodyPr wrap="none" rtlCol="0">
            <a:spAutoFit/>
          </a:bodyPr>
          <a:lstStyle/>
          <a:p>
            <a:r>
              <a:rPr lang="en-US" sz="1600" b="1" dirty="0"/>
              <a:t>Brazil, 1822</a:t>
            </a:r>
          </a:p>
        </p:txBody>
      </p:sp>
      <p:cxnSp>
        <p:nvCxnSpPr>
          <p:cNvPr id="22" name="Straight Connector 21">
            <a:extLst>
              <a:ext uri="{FF2B5EF4-FFF2-40B4-BE49-F238E27FC236}">
                <a16:creationId xmlns:a16="http://schemas.microsoft.com/office/drawing/2014/main" id="{A687A4D1-E1DF-49CD-ADD8-668670CD1ACA}"/>
              </a:ext>
            </a:extLst>
          </p:cNvPr>
          <p:cNvCxnSpPr/>
          <p:nvPr/>
        </p:nvCxnSpPr>
        <p:spPr>
          <a:xfrm flipH="1">
            <a:off x="4903304" y="4754220"/>
            <a:ext cx="490331" cy="492314"/>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B3F5D75-7C93-489F-978E-2E908DECA98D}"/>
              </a:ext>
            </a:extLst>
          </p:cNvPr>
          <p:cNvSpPr txBox="1"/>
          <p:nvPr/>
        </p:nvSpPr>
        <p:spPr>
          <a:xfrm>
            <a:off x="5102567" y="1075758"/>
            <a:ext cx="2725170" cy="338554"/>
          </a:xfrm>
          <a:prstGeom prst="rect">
            <a:avLst/>
          </a:prstGeom>
          <a:noFill/>
        </p:spPr>
        <p:txBody>
          <a:bodyPr wrap="none" rtlCol="0">
            <a:spAutoFit/>
          </a:bodyPr>
          <a:lstStyle/>
          <a:p>
            <a:r>
              <a:rPr lang="en-US" sz="1600" b="1" dirty="0"/>
              <a:t>French Revolution, 1789-1799</a:t>
            </a:r>
          </a:p>
        </p:txBody>
      </p:sp>
      <p:cxnSp>
        <p:nvCxnSpPr>
          <p:cNvPr id="25" name="Straight Connector 24">
            <a:extLst>
              <a:ext uri="{FF2B5EF4-FFF2-40B4-BE49-F238E27FC236}">
                <a16:creationId xmlns:a16="http://schemas.microsoft.com/office/drawing/2014/main" id="{CB5D79EE-F5ED-4AF3-A137-1E630BAC2DC7}"/>
              </a:ext>
            </a:extLst>
          </p:cNvPr>
          <p:cNvCxnSpPr>
            <a:cxnSpLocks/>
          </p:cNvCxnSpPr>
          <p:nvPr/>
        </p:nvCxnSpPr>
        <p:spPr>
          <a:xfrm>
            <a:off x="6465152" y="1414312"/>
            <a:ext cx="1362585" cy="292387"/>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B68CF560-CABD-4D49-8E0A-EFEDE5EEA0AC}"/>
              </a:ext>
            </a:extLst>
          </p:cNvPr>
          <p:cNvSpPr/>
          <p:nvPr/>
        </p:nvSpPr>
        <p:spPr>
          <a:xfrm>
            <a:off x="6465152" y="3099705"/>
            <a:ext cx="5085663" cy="2585323"/>
          </a:xfrm>
          <a:prstGeom prst="rect">
            <a:avLst/>
          </a:prstGeom>
          <a:noFill/>
          <a:ln>
            <a:noFill/>
          </a:ln>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w="19050">
                  <a:solidFill>
                    <a:schemeClr val="tx1">
                      <a:lumMod val="95000"/>
                      <a:lumOff val="5000"/>
                    </a:schemeClr>
                  </a:solidFill>
                </a:ln>
                <a:solidFill>
                  <a:srgbClr val="FF0000"/>
                </a:solidFill>
                <a:effectLst/>
              </a:rPr>
              <a:t>Revolutions in the Atlantic System</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07B4DB6-F783-40F6-8DCD-B11EE8932C10}"/>
                  </a:ext>
                </a:extLst>
              </p14:cNvPr>
              <p14:cNvContentPartPr/>
              <p14:nvPr/>
            </p14:nvContentPartPr>
            <p14:xfrm>
              <a:off x="2304621" y="871002"/>
              <a:ext cx="5834880" cy="3278160"/>
            </p14:xfrm>
          </p:contentPart>
        </mc:Choice>
        <mc:Fallback xmlns="">
          <p:pic>
            <p:nvPicPr>
              <p:cNvPr id="7" name="Ink 6">
                <a:extLst>
                  <a:ext uri="{FF2B5EF4-FFF2-40B4-BE49-F238E27FC236}">
                    <a16:creationId xmlns:a16="http://schemas.microsoft.com/office/drawing/2014/main" id="{B07B4DB6-F783-40F6-8DCD-B11EE8932C10}"/>
                  </a:ext>
                </a:extLst>
              </p:cNvPr>
              <p:cNvPicPr/>
              <p:nvPr/>
            </p:nvPicPr>
            <p:blipFill>
              <a:blip r:embed="rId4"/>
              <a:stretch>
                <a:fillRect/>
              </a:stretch>
            </p:blipFill>
            <p:spPr>
              <a:xfrm>
                <a:off x="2268621" y="835362"/>
                <a:ext cx="5906520" cy="3349800"/>
              </a:xfrm>
              <a:prstGeom prst="rect">
                <a:avLst/>
              </a:prstGeom>
            </p:spPr>
          </p:pic>
        </mc:Fallback>
      </mc:AlternateContent>
    </p:spTree>
    <p:extLst>
      <p:ext uri="{BB962C8B-B14F-4D97-AF65-F5344CB8AC3E}">
        <p14:creationId xmlns:p14="http://schemas.microsoft.com/office/powerpoint/2010/main" val="1647282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3E09B43A-FA22-4C02-B81A-5F440D7A37EF}"/>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Factors Contributing to Atlantic Revolutions, 1770-1820s</a:t>
            </a:r>
          </a:p>
        </p:txBody>
      </p:sp>
      <p:graphicFrame>
        <p:nvGraphicFramePr>
          <p:cNvPr id="21" name="Content Placeholder 2">
            <a:extLst>
              <a:ext uri="{FF2B5EF4-FFF2-40B4-BE49-F238E27FC236}">
                <a16:creationId xmlns:a16="http://schemas.microsoft.com/office/drawing/2014/main" id="{7CCC0650-5857-474A-A25F-9D934E63BCBA}"/>
              </a:ext>
            </a:extLst>
          </p:cNvPr>
          <p:cNvGraphicFramePr>
            <a:graphicFrameLocks noGrp="1"/>
          </p:cNvGraphicFramePr>
          <p:nvPr>
            <p:ph idx="1"/>
            <p:extLst>
              <p:ext uri="{D42A27DB-BD31-4B8C-83A1-F6EECF244321}">
                <p14:modId xmlns:p14="http://schemas.microsoft.com/office/powerpoint/2010/main" val="305573256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05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E13DAD0-A4B0-4817-8995-A0D346584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9DA42B-EE31-4EBE-B615-22F75F29A016}"/>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3400" kern="1200">
                <a:solidFill>
                  <a:srgbClr val="FFFFFF"/>
                </a:solidFill>
                <a:latin typeface="+mj-lt"/>
                <a:ea typeface="+mj-ea"/>
                <a:cs typeface="+mj-cs"/>
              </a:rPr>
              <a:t>A Tale of Three Revolutions:</a:t>
            </a:r>
            <a:br>
              <a:rPr lang="en-US" sz="3400" kern="1200">
                <a:solidFill>
                  <a:srgbClr val="FFFFFF"/>
                </a:solidFill>
                <a:latin typeface="+mj-lt"/>
                <a:ea typeface="+mj-ea"/>
                <a:cs typeface="+mj-cs"/>
              </a:rPr>
            </a:br>
            <a:r>
              <a:rPr lang="en-US" sz="3400" kern="1200">
                <a:solidFill>
                  <a:srgbClr val="FFFFFF"/>
                </a:solidFill>
                <a:latin typeface="+mj-lt"/>
                <a:ea typeface="+mj-ea"/>
                <a:cs typeface="+mj-cs"/>
              </a:rPr>
              <a:t>The Power and Limits of Enlightenment Ideals</a:t>
            </a:r>
          </a:p>
        </p:txBody>
      </p:sp>
      <p:cxnSp>
        <p:nvCxnSpPr>
          <p:cNvPr id="24" name="Straight Connector 23">
            <a:extLst>
              <a:ext uri="{FF2B5EF4-FFF2-40B4-BE49-F238E27FC236}">
                <a16:creationId xmlns:a16="http://schemas.microsoft.com/office/drawing/2014/main" id="{59F9672C-557D-4871-B58C-7874589D7F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person riding on the back of a horse&#10;&#10;Description generated with high confidence">
            <a:extLst>
              <a:ext uri="{FF2B5EF4-FFF2-40B4-BE49-F238E27FC236}">
                <a16:creationId xmlns:a16="http://schemas.microsoft.com/office/drawing/2014/main" id="{B79C3C69-97D0-4A3C-A3FB-0975A8B4A1B8}"/>
              </a:ext>
            </a:extLst>
          </p:cNvPr>
          <p:cNvPicPr>
            <a:picLocks noChangeAspect="1"/>
          </p:cNvPicPr>
          <p:nvPr/>
        </p:nvPicPr>
        <p:blipFill rotWithShape="1">
          <a:blip r:embed="rId2"/>
          <a:srcRect l="4361" r="-2" b="-2"/>
          <a:stretch/>
        </p:blipFill>
        <p:spPr>
          <a:xfrm>
            <a:off x="317635" y="321733"/>
            <a:ext cx="4160452" cy="6214534"/>
          </a:xfrm>
          <a:prstGeom prst="rect">
            <a:avLst/>
          </a:prstGeom>
        </p:spPr>
      </p:pic>
      <p:pic>
        <p:nvPicPr>
          <p:cNvPr id="4" name="Picture 3" descr="A group of people riding on the back of a horse&#10;&#10;Description generated with very high confidence">
            <a:extLst>
              <a:ext uri="{FF2B5EF4-FFF2-40B4-BE49-F238E27FC236}">
                <a16:creationId xmlns:a16="http://schemas.microsoft.com/office/drawing/2014/main" id="{9CB5D023-4FF5-4FAE-98C4-3E238D635FED}"/>
              </a:ext>
            </a:extLst>
          </p:cNvPr>
          <p:cNvPicPr>
            <a:picLocks noChangeAspect="1"/>
          </p:cNvPicPr>
          <p:nvPr/>
        </p:nvPicPr>
        <p:blipFill rotWithShape="1">
          <a:blip r:embed="rId3"/>
          <a:srcRect t="20673" r="-1" b="16700"/>
          <a:stretch/>
        </p:blipFill>
        <p:spPr>
          <a:xfrm>
            <a:off x="4638955" y="321733"/>
            <a:ext cx="3539976" cy="2985818"/>
          </a:xfrm>
          <a:prstGeom prst="rect">
            <a:avLst/>
          </a:prstGeom>
        </p:spPr>
      </p:pic>
      <p:pic>
        <p:nvPicPr>
          <p:cNvPr id="5" name="Picture 4" descr="A group of people posing for the camera&#10;&#10;Description generated with very high confidence">
            <a:extLst>
              <a:ext uri="{FF2B5EF4-FFF2-40B4-BE49-F238E27FC236}">
                <a16:creationId xmlns:a16="http://schemas.microsoft.com/office/drawing/2014/main" id="{E20F600E-BB63-462C-A055-01E4D56671B8}"/>
              </a:ext>
            </a:extLst>
          </p:cNvPr>
          <p:cNvPicPr>
            <a:picLocks noChangeAspect="1"/>
          </p:cNvPicPr>
          <p:nvPr/>
        </p:nvPicPr>
        <p:blipFill rotWithShape="1">
          <a:blip r:embed="rId4"/>
          <a:srcRect l="3928" r="2230"/>
          <a:stretch/>
        </p:blipFill>
        <p:spPr>
          <a:xfrm>
            <a:off x="8348570" y="321734"/>
            <a:ext cx="3535590" cy="2985818"/>
          </a:xfrm>
          <a:prstGeom prst="rect">
            <a:avLst/>
          </a:prstGeom>
        </p:spPr>
      </p:pic>
    </p:spTree>
    <p:extLst>
      <p:ext uri="{BB962C8B-B14F-4D97-AF65-F5344CB8AC3E}">
        <p14:creationId xmlns:p14="http://schemas.microsoft.com/office/powerpoint/2010/main" val="3170689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708-733D-46C0-813A-3D5B3A848E9C}"/>
              </a:ext>
            </a:extLst>
          </p:cNvPr>
          <p:cNvSpPr>
            <a:spLocks noGrp="1"/>
          </p:cNvSpPr>
          <p:nvPr>
            <p:ph type="ctrTitle"/>
          </p:nvPr>
        </p:nvSpPr>
        <p:spPr>
          <a:xfrm>
            <a:off x="6746628" y="1783959"/>
            <a:ext cx="4645250" cy="2889114"/>
          </a:xfrm>
        </p:spPr>
        <p:txBody>
          <a:bodyPr anchor="b">
            <a:normAutofit/>
          </a:bodyPr>
          <a:lstStyle/>
          <a:p>
            <a:pPr algn="l"/>
            <a:r>
              <a:rPr lang="en-US"/>
              <a:t>American Revolutionary War</a:t>
            </a:r>
          </a:p>
        </p:txBody>
      </p:sp>
      <p:sp>
        <p:nvSpPr>
          <p:cNvPr id="5" name="Subtitle 4">
            <a:extLst>
              <a:ext uri="{FF2B5EF4-FFF2-40B4-BE49-F238E27FC236}">
                <a16:creationId xmlns:a16="http://schemas.microsoft.com/office/drawing/2014/main" id="{3D503ED5-FA49-4475-93C5-0A625E44D272}"/>
              </a:ext>
            </a:extLst>
          </p:cNvPr>
          <p:cNvSpPr>
            <a:spLocks noGrp="1"/>
          </p:cNvSpPr>
          <p:nvPr>
            <p:ph type="subTitle" idx="1"/>
          </p:nvPr>
        </p:nvSpPr>
        <p:spPr>
          <a:xfrm>
            <a:off x="6746627" y="4750893"/>
            <a:ext cx="4645250" cy="1147863"/>
          </a:xfrm>
        </p:spPr>
        <p:txBody>
          <a:bodyPr anchor="t">
            <a:normAutofit/>
          </a:bodyPr>
          <a:lstStyle/>
          <a:p>
            <a:pPr algn="l"/>
            <a:r>
              <a:rPr lang="en-US" sz="2000"/>
              <a:t>Enlightenment Ideals in the Service of Traditional Elites</a:t>
            </a:r>
          </a:p>
        </p:txBody>
      </p:sp>
      <p:sp>
        <p:nvSpPr>
          <p:cNvPr id="30" name="Freeform: Shape 2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9A0F914-4930-4A60-8CF4-A7A0A63B6E59}"/>
              </a:ext>
            </a:extLst>
          </p:cNvPr>
          <p:cNvPicPr>
            <a:picLocks noChangeAspect="1"/>
          </p:cNvPicPr>
          <p:nvPr/>
        </p:nvPicPr>
        <p:blipFill rotWithShape="1">
          <a:blip r:embed="rId2"/>
          <a:srcRect t="104" r="1"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01873330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8C8BF4-4B86-40F8-B071-9F87F6B23924}"/>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Evolution of British North American Colonies, 1700-1770</a:t>
            </a:r>
          </a:p>
        </p:txBody>
      </p:sp>
      <p:sp>
        <p:nvSpPr>
          <p:cNvPr id="3" name="Content Placeholder 2">
            <a:extLst>
              <a:ext uri="{FF2B5EF4-FFF2-40B4-BE49-F238E27FC236}">
                <a16:creationId xmlns:a16="http://schemas.microsoft.com/office/drawing/2014/main" id="{D458AAC8-733A-4EEC-BC94-F91B81325094}"/>
              </a:ext>
            </a:extLst>
          </p:cNvPr>
          <p:cNvSpPr>
            <a:spLocks noGrp="1"/>
          </p:cNvSpPr>
          <p:nvPr>
            <p:ph idx="1"/>
          </p:nvPr>
        </p:nvSpPr>
        <p:spPr>
          <a:xfrm>
            <a:off x="643468" y="2638044"/>
            <a:ext cx="3363974" cy="3415622"/>
          </a:xfrm>
        </p:spPr>
        <p:txBody>
          <a:bodyPr>
            <a:normAutofit/>
          </a:bodyPr>
          <a:lstStyle/>
          <a:p>
            <a:pPr marL="0" indent="0">
              <a:buNone/>
            </a:pPr>
            <a:endParaRPr lang="en-US" sz="2000" dirty="0">
              <a:solidFill>
                <a:schemeClr val="bg1"/>
              </a:solidFill>
            </a:endParaRPr>
          </a:p>
          <a:p>
            <a:r>
              <a:rPr lang="en-US" sz="2000" dirty="0">
                <a:solidFill>
                  <a:schemeClr val="bg1"/>
                </a:solidFill>
              </a:rPr>
              <a:t>250,000 - 2 million</a:t>
            </a:r>
          </a:p>
          <a:p>
            <a:r>
              <a:rPr lang="en-US" sz="2000" dirty="0">
                <a:solidFill>
                  <a:schemeClr val="bg1"/>
                </a:solidFill>
              </a:rPr>
              <a:t>From 1:19 colonist to English ratio to 1:3</a:t>
            </a:r>
          </a:p>
          <a:p>
            <a:r>
              <a:rPr lang="en-US" sz="2000" dirty="0">
                <a:solidFill>
                  <a:schemeClr val="bg1"/>
                </a:solidFill>
              </a:rPr>
              <a:t>9 out 10 English colonists to about 5 out of 10</a:t>
            </a:r>
          </a:p>
          <a:p>
            <a:r>
              <a:rPr lang="en-US" sz="2000" dirty="0">
                <a:solidFill>
                  <a:schemeClr val="bg1"/>
                </a:solidFill>
              </a:rPr>
              <a:t>1 out of 25 African to about 1 out of 5</a:t>
            </a:r>
          </a:p>
        </p:txBody>
      </p:sp>
      <p:pic>
        <p:nvPicPr>
          <p:cNvPr id="4" name="Picture 3">
            <a:extLst>
              <a:ext uri="{FF2B5EF4-FFF2-40B4-BE49-F238E27FC236}">
                <a16:creationId xmlns:a16="http://schemas.microsoft.com/office/drawing/2014/main" id="{BFED672A-ED49-48EE-B00F-F6AF7B5A260E}"/>
              </a:ext>
            </a:extLst>
          </p:cNvPr>
          <p:cNvPicPr>
            <a:picLocks noChangeAspect="1"/>
          </p:cNvPicPr>
          <p:nvPr/>
        </p:nvPicPr>
        <p:blipFill>
          <a:blip r:embed="rId2"/>
          <a:stretch>
            <a:fillRect/>
          </a:stretch>
        </p:blipFill>
        <p:spPr>
          <a:xfrm>
            <a:off x="6353746" y="643467"/>
            <a:ext cx="4138803" cy="5410199"/>
          </a:xfrm>
          <a:prstGeom prst="rect">
            <a:avLst/>
          </a:prstGeom>
        </p:spPr>
      </p:pic>
    </p:spTree>
    <p:extLst>
      <p:ext uri="{BB962C8B-B14F-4D97-AF65-F5344CB8AC3E}">
        <p14:creationId xmlns:p14="http://schemas.microsoft.com/office/powerpoint/2010/main" val="3136419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1379</Words>
  <Application>Microsoft Office PowerPoint</Application>
  <PresentationFormat>Widescreen</PresentationFormat>
  <Paragraphs>164</Paragraphs>
  <Slides>39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Political Revolutions</vt:lpstr>
      <vt:lpstr>New Definitions of Freedom: Popular (National) Sovereignty</vt:lpstr>
      <vt:lpstr>New Definitions of Freedom: Removing the Fetters</vt:lpstr>
      <vt:lpstr>PowerPoint Presentation</vt:lpstr>
      <vt:lpstr>PowerPoint Presentation</vt:lpstr>
      <vt:lpstr>Factors Contributing to Atlantic Revolutions, 1770-1820s</vt:lpstr>
      <vt:lpstr>A Tale of Three Revolutions: The Power and Limits of Enlightenment Ideals</vt:lpstr>
      <vt:lpstr>American Revolutionary War</vt:lpstr>
      <vt:lpstr>Evolution of British North American Colonies, 1700-1770</vt:lpstr>
      <vt:lpstr>Southern Plantation Economy</vt:lpstr>
      <vt:lpstr>Boston, Philadelphia, New York, Charleston had become thriving port cities </vt:lpstr>
      <vt:lpstr>Colonial Elites</vt:lpstr>
      <vt:lpstr>Colonial Education</vt:lpstr>
      <vt:lpstr>Colonial Administration and Citizenship</vt:lpstr>
      <vt:lpstr>Seven Years’ War</vt:lpstr>
      <vt:lpstr>Taxation and Rebellion</vt:lpstr>
      <vt:lpstr>The French Revolution</vt:lpstr>
      <vt:lpstr>French Involvement In American Revolution</vt:lpstr>
      <vt:lpstr>Timeline of French Revolution</vt:lpstr>
      <vt:lpstr>National Assembly</vt:lpstr>
      <vt:lpstr>Storming the Bastille:</vt:lpstr>
      <vt:lpstr>Pushing the Enlightenment Forward</vt:lpstr>
      <vt:lpstr>The Mountain and the The Girondins</vt:lpstr>
      <vt:lpstr>The Terror</vt:lpstr>
      <vt:lpstr>Thermidor and the Directory</vt:lpstr>
      <vt:lpstr>The 18th Brumaire</vt:lpstr>
      <vt:lpstr>Haitian Revolution</vt:lpstr>
      <vt:lpstr>Social Composition of Haiti</vt:lpstr>
      <vt:lpstr>Social Relations of Production</vt:lpstr>
      <vt:lpstr>Outbreak of the French Revolution</vt:lpstr>
      <vt:lpstr>1791: Slave Rebellion</vt:lpstr>
      <vt:lpstr>Toussaint Louverture</vt:lpstr>
      <vt:lpstr>French Reaction and Independence</vt:lpstr>
      <vt:lpstr>Consequences of Haitian Revolution</vt:lpstr>
      <vt:lpstr>Spanish-American Wars of Independence</vt:lpstr>
      <vt:lpstr>Napoleonic Wars</vt:lpstr>
      <vt:lpstr>Spain in the Napoleonic Wars</vt:lpstr>
      <vt:lpstr>Spanish Americans Assert their Sovereignty</vt:lpstr>
      <vt:lpstr>Pan Spanish Americanism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Political Revolutions</dc:title>
  <dc:creator>Cody Stephens</dc:creator>
  <cp:lastModifiedBy>Cody Stephens</cp:lastModifiedBy>
  <cp:revision>21</cp:revision>
  <dcterms:created xsi:type="dcterms:W3CDTF">2018-08-09T13:46:29Z</dcterms:created>
  <dcterms:modified xsi:type="dcterms:W3CDTF">2018-08-09T15:29:55Z</dcterms:modified>
</cp:coreProperties>
</file>